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9" r:id="rId9"/>
    <p:sldId id="267" r:id="rId10"/>
    <p:sldId id="273" r:id="rId11"/>
    <p:sldId id="270" r:id="rId12"/>
    <p:sldId id="276" r:id="rId13"/>
    <p:sldId id="274" r:id="rId14"/>
    <p:sldId id="277" r:id="rId15"/>
    <p:sldId id="278" r:id="rId16"/>
    <p:sldId id="279" r:id="rId17"/>
    <p:sldId id="271" r:id="rId18"/>
    <p:sldId id="272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F9BAD-1D20-4428-B751-5D4E2DCE9F8A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2C664-40C6-4E03-BFB6-518AEBD80E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24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C664-40C6-4E03-BFB6-518AEBD80EF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1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C664-40C6-4E03-BFB6-518AEBD80EF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5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00FC-B6BA-4114-A9D5-0D709332612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AF7-85AA-4CBC-8EB8-D83FA7410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23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00FC-B6BA-4114-A9D5-0D709332612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AF7-85AA-4CBC-8EB8-D83FA7410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05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00FC-B6BA-4114-A9D5-0D709332612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AF7-85AA-4CBC-8EB8-D83FA7410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41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00FC-B6BA-4114-A9D5-0D709332612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AF7-85AA-4CBC-8EB8-D83FA7410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32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00FC-B6BA-4114-A9D5-0D709332612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AF7-85AA-4CBC-8EB8-D83FA7410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00FC-B6BA-4114-A9D5-0D709332612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AF7-85AA-4CBC-8EB8-D83FA7410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49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00FC-B6BA-4114-A9D5-0D709332612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AF7-85AA-4CBC-8EB8-D83FA7410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35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00FC-B6BA-4114-A9D5-0D709332612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AF7-85AA-4CBC-8EB8-D83FA7410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03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00FC-B6BA-4114-A9D5-0D709332612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AF7-85AA-4CBC-8EB8-D83FA7410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81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00FC-B6BA-4114-A9D5-0D709332612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AF7-85AA-4CBC-8EB8-D83FA7410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6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00FC-B6BA-4114-A9D5-0D709332612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F8AF7-85AA-4CBC-8EB8-D83FA7410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99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D00FC-B6BA-4114-A9D5-0D709332612F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F8AF7-85AA-4CBC-8EB8-D83FA74103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96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252028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БУЛЛИНГ В ШКОЛЕ:</a:t>
            </a:r>
            <a:br>
              <a:rPr lang="ru-RU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dirty="0" smtClean="0"/>
              <a:t>КАК РАСПОЗНАТЬ И ПРЕОДОЛЕТЬ ВОЗНИКШУЮ ОПАСНОСТЬ</a:t>
            </a:r>
            <a:endParaRPr lang="ru-RU" sz="3600" dirty="0"/>
          </a:p>
        </p:txBody>
      </p:sp>
      <p:pic>
        <p:nvPicPr>
          <p:cNvPr id="1026" name="Picture 2" descr="D:\Кристина\Desktop\АВТОРЫ\777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8280920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585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3436" y="517750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err="1"/>
              <a:t>Буллер</a:t>
            </a:r>
            <a:r>
              <a:rPr lang="ru-RU" dirty="0"/>
              <a:t> боится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гласности</a:t>
            </a:r>
            <a:r>
              <a:rPr lang="ru-RU" dirty="0"/>
              <a:t>, а именно того, что его могут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критиковать за травлю</a:t>
            </a:r>
            <a:r>
              <a:rPr lang="ru-RU" dirty="0"/>
              <a:t>, которую он причиняет в отношении жертвы, в свою очередь, это не значит что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жертва</a:t>
            </a:r>
            <a:r>
              <a:rPr lang="ru-RU" dirty="0"/>
              <a:t> должна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молчать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83436" y="1441080"/>
            <a:ext cx="4356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Запомните</a:t>
            </a:r>
            <a:r>
              <a:rPr lang="ru-RU" dirty="0"/>
              <a:t>, вы можете завести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«дневник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буллинга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r>
              <a:rPr lang="ru-RU" dirty="0" smtClean="0"/>
              <a:t>, </a:t>
            </a:r>
            <a:r>
              <a:rPr lang="ru-RU" dirty="0"/>
              <a:t>такую методику придумал </a:t>
            </a:r>
            <a:r>
              <a:rPr lang="ru-RU" b="1" dirty="0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Джон </a:t>
            </a:r>
            <a:r>
              <a:rPr lang="ru-RU" b="1" dirty="0" err="1">
                <a:ln w="1905">
                  <a:noFill/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Дьюи</a:t>
            </a:r>
            <a:r>
              <a:rPr lang="ru-RU" dirty="0"/>
              <a:t>, выдающийся педагог и философ.</a:t>
            </a:r>
          </a:p>
          <a:p>
            <a:endParaRPr lang="ru-RU" dirty="0"/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>
            <a:off x="4539775" y="1856317"/>
            <a:ext cx="1328369" cy="340138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9" name="Picture 5" descr="D:\Кристина\Desktop\АВТОРЫ\dzhon-dyui-640x3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38898"/>
            <a:ext cx="2687959" cy="1574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ристина\Desktop\АВТОРЫ\images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80" y="2751797"/>
            <a:ext cx="1134211" cy="14163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Box 14"/>
          <p:cNvSpPr txBox="1"/>
          <p:nvPr/>
        </p:nvSpPr>
        <p:spPr>
          <a:xfrm>
            <a:off x="1372655" y="2774145"/>
            <a:ext cx="3895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этом дневнике вы сможете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фиксировать</a:t>
            </a:r>
            <a:r>
              <a:rPr lang="ru-RU" dirty="0"/>
              <a:t> каждое действие агрессора и </a:t>
            </a:r>
            <a:r>
              <a:rPr lang="ru-RU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точно указывать:</a:t>
            </a:r>
            <a:r>
              <a:rPr lang="ru-RU" dirty="0"/>
              <a:t>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место, время и свидетелей, которые видели как над вами издеваются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757729" y="2924944"/>
            <a:ext cx="3229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Этот дневник сам по себе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кажется бесполезным</a:t>
            </a:r>
            <a:r>
              <a:rPr lang="ru-RU" dirty="0"/>
              <a:t>, но когда в нем набирается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достаточное количество заметок </a:t>
            </a:r>
            <a:r>
              <a:rPr lang="ru-RU" dirty="0"/>
              <a:t>– поверьте, это производит впечатление и на директора, и на </a:t>
            </a:r>
            <a:r>
              <a:rPr lang="ru-RU" dirty="0" err="1"/>
              <a:t>буллера</a:t>
            </a:r>
            <a:r>
              <a:rPr lang="ru-RU" dirty="0"/>
              <a:t>, и на его родителей.</a:t>
            </a:r>
          </a:p>
        </p:txBody>
      </p:sp>
      <p:pic>
        <p:nvPicPr>
          <p:cNvPr id="1031" name="Picture 7" descr="D:\Кристина\Desktop\АВТОРЫ\Без названия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625" y="4457046"/>
            <a:ext cx="2348606" cy="2068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72819" y="4494602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Известно</a:t>
            </a:r>
            <a:r>
              <a:rPr lang="ru-RU" dirty="0"/>
              <a:t> немало случаев, когда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помощью таких дневников</a:t>
            </a:r>
            <a:r>
              <a:rPr lang="ru-RU" dirty="0"/>
              <a:t> в жертву превращался сам </a:t>
            </a:r>
            <a:r>
              <a:rPr lang="ru-RU" dirty="0" err="1"/>
              <a:t>буллер</a:t>
            </a:r>
            <a:r>
              <a:rPr lang="ru-RU" dirty="0"/>
              <a:t> (главное: не показывать ему оригинал дневника).</a:t>
            </a:r>
          </a:p>
        </p:txBody>
      </p:sp>
      <p:pic>
        <p:nvPicPr>
          <p:cNvPr id="1032" name="Picture 8" descr="D:\Кристина\Desktop\АВТОРЫ\Без названия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57192"/>
            <a:ext cx="2431926" cy="1583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72819" y="42491"/>
            <a:ext cx="8231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«ДНЕВНИК ПРОТИВ БУЛЛЕРА»</a:t>
            </a:r>
            <a:endParaRPr lang="ru-RU" sz="2400" b="1" dirty="0">
              <a:ln w="1905">
                <a:solidFill>
                  <a:schemeClr val="tx1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3112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63096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n>
                  <a:solidFill>
                    <a:schemeClr val="tx1"/>
                  </a:solidFill>
                </a:ln>
              </a:rPr>
              <a:t>«ГРУППА ПОДДЕРЖКИ»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068986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/>
              <a:t>Мы же обращаемся за помощью, когда нам тяжело нести сумку или когда не можем решить задачу</a:t>
            </a:r>
            <a:r>
              <a:rPr lang="ru-RU" dirty="0" smtClean="0"/>
              <a:t>.</a:t>
            </a:r>
          </a:p>
          <a:p>
            <a:pPr indent="457200" algn="just"/>
            <a:r>
              <a:rPr lang="ru-RU" dirty="0"/>
              <a:t>Ситуацию с </a:t>
            </a:r>
            <a:r>
              <a:rPr lang="ru-RU" dirty="0" err="1"/>
              <a:t>буллингом</a:t>
            </a:r>
            <a:r>
              <a:rPr lang="ru-RU" dirty="0"/>
              <a:t> тоже не так просто решить в одиночку, поэтому, нужно найти группу поддержки</a:t>
            </a:r>
            <a:r>
              <a:rPr lang="ru-RU" dirty="0" smtClean="0"/>
              <a:t>.</a:t>
            </a:r>
          </a:p>
        </p:txBody>
      </p:sp>
      <p:pic>
        <p:nvPicPr>
          <p:cNvPr id="2050" name="Picture 2" descr="D:\Кристина\Desktop\АВТОРЫ\png-clipart-family-support-group-computer-icons-family-child-ha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412"/>
            <a:ext cx="187220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27784" y="2089295"/>
            <a:ext cx="4824536" cy="3600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В такую группу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могут 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входить: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51520" y="2751541"/>
            <a:ext cx="360040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27584" y="2564904"/>
            <a:ext cx="8316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Близкие родственники </a:t>
            </a:r>
            <a:r>
              <a:rPr lang="ru-RU" dirty="0"/>
              <a:t>(родители, сестры/братья, бабушки/дедушки), так как, именно эти люди тебя очень любят и всегда попробуют найти выход, и какие бы взаимоотношения в семье не </a:t>
            </a:r>
            <a:r>
              <a:rPr lang="ru-RU" dirty="0" smtClean="0"/>
              <a:t>были</a:t>
            </a:r>
            <a:r>
              <a:rPr lang="en-US" dirty="0"/>
              <a:t>,</a:t>
            </a:r>
            <a:r>
              <a:rPr lang="ru-RU" dirty="0" smtClean="0"/>
              <a:t> </a:t>
            </a:r>
            <a:r>
              <a:rPr lang="ru-RU" dirty="0"/>
              <a:t>ребенок </a:t>
            </a:r>
            <a:r>
              <a:rPr lang="ru-RU" dirty="0" smtClean="0"/>
              <a:t>это самая </a:t>
            </a:r>
            <a:r>
              <a:rPr lang="ru-RU" dirty="0"/>
              <a:t>большая </a:t>
            </a:r>
            <a:r>
              <a:rPr lang="ru-RU" dirty="0" smtClean="0"/>
              <a:t>ценность;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57745" y="3537012"/>
            <a:ext cx="360040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57646" y="339386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Твои сверстники: </a:t>
            </a:r>
            <a:r>
              <a:rPr lang="ru-RU" dirty="0"/>
              <a:t>друзья, одноклассники, приятели по интересам, кружкам или </a:t>
            </a:r>
            <a:r>
              <a:rPr lang="ru-RU" dirty="0" smtClean="0"/>
              <a:t>клубам;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287524" y="4028949"/>
            <a:ext cx="360040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75497" y="399965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Двоюродные</a:t>
            </a:r>
            <a:r>
              <a:rPr lang="ru-RU" dirty="0"/>
              <a:t> </a:t>
            </a:r>
            <a:r>
              <a:rPr lang="ru-RU" dirty="0" smtClean="0"/>
              <a:t>братья/сестры;</a:t>
            </a:r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286431" y="4437112"/>
            <a:ext cx="360040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82685" y="44257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Школьный </a:t>
            </a:r>
            <a:r>
              <a:rPr lang="ru-RU" dirty="0" smtClean="0"/>
              <a:t>психолог;</a:t>
            </a: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289484" y="4869160"/>
            <a:ext cx="360040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98111" y="484612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Классный руководитель;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923824" y="5229200"/>
            <a:ext cx="81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Участковый уполномоченный полиции и по делам </a:t>
            </a:r>
            <a:r>
              <a:rPr lang="ru-RU" dirty="0" smtClean="0"/>
              <a:t>несовершеннолетних;</a:t>
            </a:r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289484" y="5238492"/>
            <a:ext cx="360040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89484" y="5598532"/>
            <a:ext cx="360040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904422" y="559853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А также другие лица, если ты боишься, либо стесняешься обратиться к родителям.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4128" y="6165304"/>
            <a:ext cx="874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Ведь группа поддержки </a:t>
            </a:r>
            <a:r>
              <a:rPr lang="en-US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ru-RU" b="1" dirty="0" smtClean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</a:t>
            </a:r>
            <a:r>
              <a:rPr lang="ru-RU" b="1" dirty="0">
                <a:ln w="1905">
                  <a:solidFill>
                    <a:schemeClr val="tx1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важно! Выбери именно тех, кто на твой взгляд может тебе помочь.</a:t>
            </a:r>
          </a:p>
        </p:txBody>
      </p:sp>
    </p:spTree>
    <p:extLst>
      <p:ext uri="{BB962C8B-B14F-4D97-AF65-F5344CB8AC3E}">
        <p14:creationId xmlns:p14="http://schemas.microsoft.com/office/powerpoint/2010/main" val="158297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40" y="0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«Фото</a:t>
            </a:r>
            <a:r>
              <a:rPr lang="ru-RU" sz="4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‑ и </a:t>
            </a:r>
            <a:r>
              <a:rPr lang="ru-RU" sz="44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видеосъемка»</a:t>
            </a:r>
            <a:endParaRPr lang="ru-RU" sz="4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809433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Конституция РФ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дает нам право снимать почти в любом месте: «каждый имеет право искать, получать, передавать, производить и распространять информацию любым законным способом».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724255"/>
            <a:ext cx="55446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Законы РФ позволяют вам беспрепятственно вести фото- и видеосъемку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без согласия попавшего в кадр гражданина, (в том числе для публикации съемки в интернет), если ее использование осуществляется в государственных, общественных или иных публичных интересах.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образом, правонарушение/преступление на камеру снимать можно и даже нужно. </a:t>
            </a:r>
            <a:endParaRPr lang="ru-RU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Это означает, что если вас начинают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буллить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можно зафиксировать на телефон противоправные действия агрессора, как самостоятельно, так и попросить наблюдателя со стороны.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4221088"/>
            <a:ext cx="30471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нашей жизни съемка на камеру нужна не только журналистам, но и людям оказавшихся в юридически значимых событиях или в тех ситуациях, где необходима защита своих прав.</a:t>
            </a:r>
          </a:p>
          <a:p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87141" y="5094408"/>
            <a:ext cx="5385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Главное,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чтобы это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 видел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попытайтесь произвести фото-видеосъемку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далее передать эти сведения родителям, классному руководителю, директору и даже в полицию.</a:t>
            </a:r>
            <a:endParaRPr lang="ru-RU" dirty="0"/>
          </a:p>
        </p:txBody>
      </p:sp>
      <p:pic>
        <p:nvPicPr>
          <p:cNvPr id="11" name="Содержимое 15" descr="how-to-take-great-background-blur-photos-with-your-phone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7792" y="1985031"/>
            <a:ext cx="1646081" cy="1584176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028" name="Picture 4" descr="D:\Кристина\Desktop\АВТОРЫ\571e828ac015c0e70e5f81a1b171c416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9567"/>
            <a:ext cx="1595570" cy="1995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43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1760" y="-39597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</a:rPr>
              <a:t>«Выход </a:t>
            </a:r>
            <a:r>
              <a:rPr lang="ru-RU" sz="4400" dirty="0">
                <a:ln>
                  <a:solidFill>
                    <a:schemeClr val="tx1"/>
                  </a:solidFill>
                </a:ln>
              </a:rPr>
              <a:t>к </a:t>
            </a:r>
            <a:r>
              <a:rPr lang="ru-RU" sz="4400" dirty="0" smtClean="0">
                <a:ln>
                  <a:solidFill>
                    <a:schemeClr val="tx1"/>
                  </a:solidFill>
                </a:ln>
              </a:rPr>
              <a:t>людям»</a:t>
            </a:r>
            <a:endParaRPr lang="ru-RU" sz="4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7298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709634"/>
            <a:ext cx="33843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диктофон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6088" y="2204863"/>
            <a:ext cx="83529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уйти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людные места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вы находитесь под прицелами видеокамер, так как сейчас возле каждого банка, магазина, каких-то медицинских центров, торговых центрах есть камеры, если говорить проще, то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«выход к людям»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72984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амера</a:t>
            </a:r>
            <a:endParaRPr lang="ru-RU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406088" y="3966450"/>
            <a:ext cx="5832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начаться в отношении каждого, но помни, что </a:t>
            </a:r>
            <a:r>
              <a:rPr lang="ru-RU" sz="2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ценности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твоя жизнь, твое здоровье. </a:t>
            </a:r>
          </a:p>
        </p:txBody>
      </p:sp>
      <p:pic>
        <p:nvPicPr>
          <p:cNvPr id="1028" name="Picture 4" descr="D:\Кристина\Desktop\АВТОРЫ\2016-10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975" y="3932770"/>
            <a:ext cx="2366977" cy="2376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трелка вниз 13"/>
          <p:cNvSpPr/>
          <p:nvPr/>
        </p:nvSpPr>
        <p:spPr>
          <a:xfrm>
            <a:off x="4031940" y="1560841"/>
            <a:ext cx="504056" cy="359428"/>
          </a:xfrm>
          <a:prstGeom prst="downArrow">
            <a:avLst>
              <a:gd name="adj1" fmla="val 50000"/>
              <a:gd name="adj2" fmla="val 4509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Юридическая ответственность за травлю</a:t>
            </a:r>
            <a:endParaRPr lang="ru-RU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9732" y="728700"/>
            <a:ext cx="489654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Уголовная ответственность</a:t>
            </a:r>
            <a:endParaRPr lang="ru-RU" sz="2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771800" y="1502434"/>
            <a:ext cx="1332148" cy="2520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04048" y="1492274"/>
            <a:ext cx="1260140" cy="2520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5168" y="1958237"/>
            <a:ext cx="338437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 лет </a:t>
            </a:r>
            <a:r>
              <a:rPr lang="ru-RU" sz="2800" dirty="0"/>
              <a:t>– по общему правилу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1958237"/>
            <a:ext cx="460851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 </a:t>
            </a:r>
            <a:r>
              <a:rPr lang="ru-RU" sz="24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лет </a:t>
            </a:r>
            <a:r>
              <a:rPr lang="ru-RU" sz="2400" dirty="0"/>
              <a:t>– за те деяния, общественная опасность которых доступна пониманию в этом возрасте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3527897"/>
            <a:ext cx="698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Видами </a:t>
            </a:r>
            <a:r>
              <a:rPr lang="ru-RU" sz="20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наказаний, назначаемых несовершеннолетним, являются: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штраф;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б) лишение права заниматься определенной деятельностью;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в) обязательные работы;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исправительные работы;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ограничение свободы;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лишение свободы на определенный срок.</a:t>
            </a:r>
          </a:p>
          <a:p>
            <a:endParaRPr lang="ru-RU" dirty="0"/>
          </a:p>
        </p:txBody>
      </p:sp>
      <p:pic>
        <p:nvPicPr>
          <p:cNvPr id="2052" name="Picture 4" descr="D:\Кристина\Desktop\АВТОРЫ\Без названия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77072"/>
            <a:ext cx="2513006" cy="2068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334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728700"/>
            <a:ext cx="770485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Административная ответственность </a:t>
            </a:r>
            <a:endParaRPr lang="ru-RU" sz="32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203848" y="1376413"/>
            <a:ext cx="1332148" cy="384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845386" y="1376413"/>
            <a:ext cx="1188132" cy="287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1560" y="1663727"/>
            <a:ext cx="23042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14 до 16 лет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10808" y="1779657"/>
            <a:ext cx="23042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 16 до 18 лет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2277352"/>
            <a:ext cx="4896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Ответственность будут претерпевать: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родители;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и</a:t>
            </a:r>
            <a:r>
              <a:rPr lang="ru-RU" sz="2400" dirty="0" smtClean="0"/>
              <a:t>ные законные представители (опекуны, попечители).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15008" y="4273871"/>
            <a:ext cx="89563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С </a:t>
            </a:r>
            <a:r>
              <a:rPr lang="ru-RU" sz="2400" dirty="0"/>
              <a:t>детьми, которые совершили противоправные действия, могут работать </a:t>
            </a:r>
            <a:r>
              <a:rPr lang="ru-RU" sz="2400" b="1" dirty="0"/>
              <a:t>полицейские,</a:t>
            </a:r>
            <a:r>
              <a:rPr lang="ru-RU" sz="2400" dirty="0"/>
              <a:t> а также </a:t>
            </a:r>
            <a:r>
              <a:rPr lang="ru-RU" sz="2400" b="1" dirty="0"/>
              <a:t>сотрудники КДН (комиссии по делам </a:t>
            </a:r>
            <a:r>
              <a:rPr lang="ru-RU" sz="2400" b="1" dirty="0" smtClean="0"/>
              <a:t>несовершеннолетних и защите их прав</a:t>
            </a:r>
            <a:r>
              <a:rPr lang="ru-RU" sz="2400" dirty="0" smtClean="0"/>
              <a:t>), </a:t>
            </a:r>
            <a:r>
              <a:rPr lang="ru-RU" sz="2400" dirty="0"/>
              <a:t>которые непосредственно принимают решение о постановке несовершеннолетних на профилактический учет.</a:t>
            </a:r>
          </a:p>
          <a:p>
            <a:endParaRPr lang="ru-RU" dirty="0"/>
          </a:p>
        </p:txBody>
      </p:sp>
      <p:pic>
        <p:nvPicPr>
          <p:cNvPr id="3075" name="Picture 3" descr="D:\Кристина\Desktop\АВТОРЫ\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89" y="2400057"/>
            <a:ext cx="2267971" cy="1781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605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8856984" cy="5847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Гражданско-правовая ответственность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071546"/>
            <a:ext cx="2304256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До 14 лет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85872" y="1066132"/>
            <a:ext cx="2304256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 14 до 18 лет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500174"/>
            <a:ext cx="4000528" cy="1200329"/>
          </a:xfrm>
          <a:prstGeom prst="rect">
            <a:avLst/>
          </a:prstGeom>
          <a:ln w="25400" cmpd="sng">
            <a:solidFill>
              <a:schemeClr val="accent6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Ответственность будут нести:</a:t>
            </a:r>
          </a:p>
          <a:p>
            <a:pPr marL="285750" indent="-28575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- родители;</a:t>
            </a:r>
            <a:endParaRPr lang="ru-RU" dirty="0" smtClean="0"/>
          </a:p>
          <a:p>
            <a:pPr marL="285750" indent="-28575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- иные законные представители</a:t>
            </a:r>
            <a:endParaRPr lang="ru-RU" dirty="0" smtClean="0"/>
          </a:p>
          <a:p>
            <a:pPr marL="285750" indent="-28575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(опекуны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попечители).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 rot="16200000" flipH="1">
            <a:off x="5114089" y="256312"/>
            <a:ext cx="343919" cy="1429424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/>
            <a:tailEnd type="triangle" w="lg" len="lg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</p:cNvCxnSpPr>
          <p:nvPr/>
        </p:nvCxnSpPr>
        <p:spPr>
          <a:xfrm rot="5400000">
            <a:off x="3542455" y="114102"/>
            <a:ext cx="343918" cy="1713845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triangle" w="lg" len="lg"/>
          </a:ln>
          <a:effectLst>
            <a:innerShdw blurRad="63500" dist="50800" dir="18900000">
              <a:schemeClr val="tx1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16016" y="1500174"/>
            <a:ext cx="4283812" cy="923330"/>
          </a:xfrm>
          <a:prstGeom prst="rect">
            <a:avLst/>
          </a:prstGeom>
          <a:noFill/>
          <a:ln>
            <a:solidFill>
              <a:schemeClr val="accent6"/>
            </a:solidFill>
          </a:ln>
          <a:effectLst>
            <a:innerShdw blurRad="50800" dist="50800" dir="2700000">
              <a:schemeClr val="bg1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Ответственность будут нести:</a:t>
            </a:r>
          </a:p>
          <a:p>
            <a:pPr>
              <a:buFontTx/>
              <a:buChar char="-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частично;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-самостоятельно.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5240" y="2996952"/>
            <a:ext cx="50720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Гражданско-правовая ответственность</a:t>
            </a:r>
            <a:r>
              <a:rPr lang="ru-RU" dirty="0" smtClean="0"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наступает за причинение имущественного вреда кому-либо или причинения вреда здоровью, чести и достоинству и т. д.</a:t>
            </a:r>
          </a:p>
          <a:p>
            <a:pPr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ражданско-правовая ответственность это имущественное (как правило, денежное) возмещение вреда пострадавшему лицу.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844" y="5661248"/>
            <a:ext cx="782244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гражданско-правовой ответственности привлекают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суда.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62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ристина\Desktop\АВТОРЫ\Viktor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84976" cy="548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086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ристина\Desktop\АВТОРЫ\153726239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6"/>
            <a:ext cx="9144000" cy="685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661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БУЛЛИНГ В ШКОЛЕ -</a:t>
            </a:r>
            <a:endParaRPr lang="ru-RU" sz="4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636912"/>
            <a:ext cx="88569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систематическое, регулярно повторяющееся насилие, травля со стороны одного школьника или группы лиц в отношении отдельного школьника, который не может себя защитить. Это психологический террор, он предполагает затравить жертву, вызвать у нее страх, деморализовать, унизить, подчинить.</a:t>
            </a:r>
            <a:endParaRPr lang="ru-RU" sz="3200" dirty="0"/>
          </a:p>
        </p:txBody>
      </p:sp>
      <p:pic>
        <p:nvPicPr>
          <p:cNvPr id="2050" name="Picture 2" descr="D:\Кристина\Desktop\АВТОРЫ\hand-hold-exclamation-sign-warnign-symbol_53876-75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1" y="1176861"/>
            <a:ext cx="1296145" cy="12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9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</a:rPr>
              <a:t>ХАРАКТЕРИСТИКИ БУЛЛИНГА </a:t>
            </a:r>
            <a:endParaRPr lang="ru-RU" sz="4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• Умышленность и регулярность. </a:t>
            </a:r>
          </a:p>
          <a:p>
            <a:r>
              <a:rPr lang="ru-RU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• Неравенство сил. </a:t>
            </a:r>
          </a:p>
          <a:p>
            <a:r>
              <a:rPr lang="ru-RU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• Четкое распределение ролей. </a:t>
            </a:r>
          </a:p>
          <a:p>
            <a:r>
              <a:rPr lang="ru-RU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• </a:t>
            </a:r>
            <a:r>
              <a:rPr lang="ru-RU" sz="36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Буллинг</a:t>
            </a:r>
            <a:r>
              <a:rPr lang="ru-RU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не заканчивается сам по себе. </a:t>
            </a:r>
            <a:endParaRPr lang="ru-RU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D:\Кристина\Desktop\АВТОРЫ\loudspeaker-in-hand-megaphone-in-cartoon-style-illustration_186930-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64" y="3645024"/>
            <a:ext cx="3659904" cy="2718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60648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</a:rPr>
              <a:t>ПРИЗНАКИ БУЛЛИНГА</a:t>
            </a:r>
            <a:endParaRPr lang="ru-RU" sz="4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340768"/>
            <a:ext cx="856895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Заметные</a:t>
            </a:r>
            <a:r>
              <a:rPr lang="ru-RU" sz="3200" dirty="0" smtClean="0"/>
              <a:t> – физическая и словесная агрессия (удары, пинки, обзывание, грубости и т. п.). </a:t>
            </a:r>
          </a:p>
          <a:p>
            <a:endParaRPr lang="ru-RU" dirty="0"/>
          </a:p>
          <a:p>
            <a:endParaRPr lang="ru-RU" dirty="0"/>
          </a:p>
          <a:p>
            <a:pPr algn="just"/>
            <a:r>
              <a:rPr lang="ru-RU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Скрытые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dirty="0" smtClean="0"/>
              <a:t>– наличие одиноких, ни с кем не общающихся в классе детей, группировок, постоянно подавленное настроение у кого-то из детей, слезы, необъяснимые перемены настроения, отсутствие желания ходить в школу, внезапное падение интереса к учебе и тому подобное.</a:t>
            </a:r>
            <a:endParaRPr lang="ru-RU" sz="2800" dirty="0"/>
          </a:p>
        </p:txBody>
      </p:sp>
      <p:pic>
        <p:nvPicPr>
          <p:cNvPr id="4098" name="Picture 2" descr="D:\Кристина\Desktop\АВТОРЫ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181"/>
            <a:ext cx="1287587" cy="128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18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</a:rPr>
              <a:t>ВИДЫ </a:t>
            </a:r>
            <a:r>
              <a:rPr lang="ru-RU" sz="4400" dirty="0" smtClean="0">
                <a:ln>
                  <a:solidFill>
                    <a:schemeClr val="tx1"/>
                  </a:solidFill>
                </a:ln>
              </a:rPr>
              <a:t>БУЛЛИНГА</a:t>
            </a:r>
            <a:endParaRPr lang="ru-RU" sz="4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5851" y="994729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endParaRPr lang="ru-RU" sz="4800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Словесный </a:t>
            </a:r>
            <a:r>
              <a:rPr lang="ru-RU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(вербальный</a:t>
            </a:r>
            <a:r>
              <a:rPr lang="ru-RU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4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</a:t>
            </a:r>
            <a:r>
              <a:rPr lang="ru-RU" sz="4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(психологический</a:t>
            </a:r>
            <a:r>
              <a:rPr lang="ru-RU" sz="4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ru-RU" sz="4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D:\Кристина\Desktop\АВТОРЫ\Без назван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6" y="1707198"/>
            <a:ext cx="89578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Кристина\Desktop\АВТОРЫ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89" y="2790419"/>
            <a:ext cx="895788" cy="8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Кристина\Desktop\АВТОРЫ\images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3" y="3948700"/>
            <a:ext cx="895788" cy="65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Кристина\Desktop\АВТОРЫ\pngtree-smartphone-social-media-marketing-hands-on-phone-png-image_31412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7" y="4869160"/>
            <a:ext cx="994420" cy="9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61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</a:rPr>
              <a:t>УЧАСТНИКИ БУЛЛИНГА</a:t>
            </a:r>
            <a:endParaRPr lang="ru-RU" sz="44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146" name="Picture 2" descr="D:\Кристина\Desktop\АВТОРЫ\Без названия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685" y="2007065"/>
            <a:ext cx="53263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73325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tx1"/>
                  </a:solidFill>
                </a:ln>
              </a:rPr>
              <a:t>Наблюдатели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6096" y="573325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tx1"/>
                  </a:solidFill>
                </a:ln>
              </a:rPr>
              <a:t>Жертва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1124743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tx1"/>
                  </a:solidFill>
                </a:ln>
              </a:rPr>
              <a:t>Агрессоры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1040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</a:rPr>
              <a:t>ПРИЧИНЫ БУЛЛИНГА</a:t>
            </a:r>
            <a:endParaRPr lang="ru-RU" sz="4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00808"/>
            <a:ext cx="80283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• </a:t>
            </a:r>
            <a:r>
              <a:rPr lang="ru-R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 </a:t>
            </a:r>
            <a:r>
              <a:rPr lang="ru-RU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Непривлекательная внешность;</a:t>
            </a:r>
          </a:p>
          <a:p>
            <a:pPr algn="just"/>
            <a:r>
              <a:rPr lang="ru-RU" sz="32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•</a:t>
            </a:r>
            <a:r>
              <a:rPr lang="ru-RU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 Необычное </a:t>
            </a:r>
            <a:r>
              <a:rPr lang="ru-RU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поведение;</a:t>
            </a:r>
          </a:p>
          <a:p>
            <a:pPr algn="just"/>
            <a:r>
              <a:rPr lang="ru-RU" sz="3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• </a:t>
            </a:r>
            <a:r>
              <a:rPr lang="ru-RU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Дефекты </a:t>
            </a:r>
            <a:r>
              <a:rPr lang="ru-RU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речи, </a:t>
            </a:r>
            <a:r>
              <a:rPr lang="ru-RU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походки;</a:t>
            </a:r>
          </a:p>
          <a:p>
            <a:pPr algn="just"/>
            <a:r>
              <a:rPr lang="ru-RU" sz="3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• </a:t>
            </a:r>
            <a:r>
              <a:rPr lang="ru-RU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Плохая </a:t>
            </a:r>
            <a:r>
              <a:rPr lang="ru-RU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физическая </a:t>
            </a:r>
            <a:r>
              <a:rPr lang="ru-RU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подготовка;</a:t>
            </a:r>
          </a:p>
          <a:p>
            <a:pPr algn="just"/>
            <a:r>
              <a:rPr lang="ru-RU" sz="32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• </a:t>
            </a:r>
            <a:r>
              <a:rPr lang="ru-RU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Низкий </a:t>
            </a:r>
            <a:r>
              <a:rPr lang="ru-RU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или, наоборот, высокий </a:t>
            </a:r>
            <a:r>
              <a:rPr lang="ru-RU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интеллект</a:t>
            </a:r>
            <a:r>
              <a:rPr lang="ru-RU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3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/>
                </a:solidFill>
              </a:rPr>
              <a:t>Конфликтные ситуации среди сверстников</a:t>
            </a:r>
            <a:endParaRPr lang="ru-RU" sz="3200" b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/>
              </a:solidFill>
            </a:endParaRPr>
          </a:p>
        </p:txBody>
      </p:sp>
      <p:pic>
        <p:nvPicPr>
          <p:cNvPr id="2050" name="Picture 2" descr="D:\Кристина\Desktop\АВТОРЫ\Без названия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196752"/>
            <a:ext cx="2865479" cy="214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67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>
                  <a:solidFill>
                    <a:schemeClr val="tx1"/>
                  </a:solidFill>
                </a:ln>
              </a:rPr>
              <a:t>Преодоление </a:t>
            </a:r>
            <a:r>
              <a:rPr lang="ru-RU" sz="4400" dirty="0" err="1" smtClean="0">
                <a:ln>
                  <a:solidFill>
                    <a:schemeClr val="tx1"/>
                  </a:solidFill>
                </a:ln>
              </a:rPr>
              <a:t>буллинга</a:t>
            </a:r>
            <a:r>
              <a:rPr lang="ru-RU" sz="4400" dirty="0" smtClean="0">
                <a:ln>
                  <a:solidFill>
                    <a:schemeClr val="tx1"/>
                  </a:solidFill>
                </a:ln>
              </a:rPr>
              <a:t> (инстанции)</a:t>
            </a:r>
            <a:endParaRPr lang="ru-RU" sz="44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7016" y="1196752"/>
            <a:ext cx="88569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Собирание доказательной базы: 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скриншоты, оскорбления, ссылки, показания одноклассников и (или) свидетелей, фото «плевков в портфель» и т.д.;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аккаунтов зачинщиков в соц. сетях – в каких группах состоят, что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постят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разговаривают (создаем характеристику); 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записываем аудио и видео съемку.</a:t>
            </a: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39552" y="4725144"/>
            <a:ext cx="820891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классному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руководителю,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Поделиться с родителями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к школьному психологу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9184" y="1196752"/>
            <a:ext cx="8603296" cy="2592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4266796" y="3933056"/>
            <a:ext cx="6480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89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657" y="188640"/>
            <a:ext cx="842493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Буллинг</a:t>
            </a:r>
            <a:r>
              <a:rPr lang="ru-RU" sz="2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 возникает внутри системы – решать его необходимо тоже системно.</a:t>
            </a:r>
            <a:endParaRPr lang="ru-RU" sz="2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ПЛАН ПРЕОДОЛЕНИЯ БУЛЛИНГА: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  <a:p>
            <a:pPr algn="ctr"/>
            <a:r>
              <a:rPr lang="ru-RU" sz="4000" dirty="0" smtClean="0"/>
              <a:t>1. Признание проблемы. </a:t>
            </a:r>
          </a:p>
          <a:p>
            <a:pPr algn="ctr"/>
            <a:r>
              <a:rPr lang="ru-RU" sz="4000" dirty="0" smtClean="0"/>
              <a:t>2. Принятие ответственности. </a:t>
            </a:r>
          </a:p>
          <a:p>
            <a:pPr algn="ctr"/>
            <a:r>
              <a:rPr lang="ru-RU" sz="4000" dirty="0" smtClean="0"/>
              <a:t>3. Разработка стратегии. </a:t>
            </a:r>
          </a:p>
          <a:p>
            <a:pPr algn="ctr"/>
            <a:r>
              <a:rPr lang="ru-RU" sz="4000" dirty="0" smtClean="0"/>
              <a:t>4. Соблюдение стратегического плана.</a:t>
            </a:r>
          </a:p>
          <a:p>
            <a:pPr algn="ctr"/>
            <a:r>
              <a:rPr lang="ru-RU" sz="4000" dirty="0" smtClean="0"/>
              <a:t>5. Достижение результата. </a:t>
            </a:r>
          </a:p>
        </p:txBody>
      </p:sp>
    </p:spTree>
    <p:extLst>
      <p:ext uri="{BB962C8B-B14F-4D97-AF65-F5344CB8AC3E}">
        <p14:creationId xmlns:p14="http://schemas.microsoft.com/office/powerpoint/2010/main" val="2978186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3541</TotalTime>
  <Words>961</Words>
  <Application>Microsoft Office PowerPoint</Application>
  <PresentationFormat>Экран (4:3)</PresentationFormat>
  <Paragraphs>113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БУЛЛИНГ В ШКОЛЕ: КАК РАСПОЗНАТЬ И ПРЕОДОЛЕТЬ ВОЗНИКШУЮ ОПАСНОСТЬ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БУЛЛИНГ В ШКОЛЕ: КАК РАСПОЗНАТЬ И ПРЕОДОЛЕТЬ ВОЗНИКШУЮ ОПАСНОСТЬ</dc:title>
  <dc:creator>Кристина</dc:creator>
  <cp:lastModifiedBy>Пользователь Windows</cp:lastModifiedBy>
  <cp:revision>71</cp:revision>
  <cp:lastPrinted>2021-10-07T04:19:57Z</cp:lastPrinted>
  <dcterms:created xsi:type="dcterms:W3CDTF">2021-10-07T02:59:55Z</dcterms:created>
  <dcterms:modified xsi:type="dcterms:W3CDTF">2021-10-26T07:39:15Z</dcterms:modified>
</cp:coreProperties>
</file>