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5"/>
  </p:notesMasterIdLst>
  <p:sldIdLst>
    <p:sldId id="283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74" r:id="rId11"/>
    <p:sldId id="275" r:id="rId12"/>
    <p:sldId id="270" r:id="rId13"/>
    <p:sldId id="276" r:id="rId14"/>
    <p:sldId id="271" r:id="rId15"/>
    <p:sldId id="265" r:id="rId16"/>
    <p:sldId id="277" r:id="rId17"/>
    <p:sldId id="267" r:id="rId18"/>
    <p:sldId id="278" r:id="rId19"/>
    <p:sldId id="279" r:id="rId20"/>
    <p:sldId id="280" r:id="rId21"/>
    <p:sldId id="281" r:id="rId22"/>
    <p:sldId id="272" r:id="rId23"/>
    <p:sldId id="284" r:id="rId2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E5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38" d="100"/>
          <a:sy n="38" d="100"/>
        </p:scale>
        <p:origin x="1362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C7F4EC-6A8A-4BEE-9222-77F0C5A333EA}" type="datetimeFigureOut">
              <a:rPr lang="ru-RU" smtClean="0"/>
              <a:t>26.05.2023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3D283F-67A8-4E50-A444-906C5227D38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856995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1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98BF3C95-AC91-422C-A5F7-D92058E6784D}" type="slidenum">
              <a:rPr lang="en-US" altLang="ru-RU"/>
              <a:pPr/>
              <a:t>1</a:t>
            </a:fld>
            <a:endParaRPr lang="en-US" altLang="ru-RU"/>
          </a:p>
        </p:txBody>
      </p:sp>
      <p:sp>
        <p:nvSpPr>
          <p:cNvPr id="2969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969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6575"/>
            <a:ext cx="5486400" cy="410845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  <p:sp>
        <p:nvSpPr>
          <p:cNvPr id="29699" name="Text Box 3"/>
          <p:cNvSpPr txBox="1">
            <a:spLocks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r">
              <a:buClrTx/>
              <a:buFontTx/>
              <a:buNone/>
            </a:pPr>
            <a:fld id="{CCE0467F-6421-4441-93B1-38EA248639B1}" type="slidenum">
              <a:rPr lang="en-US" altLang="ru-RU" sz="1200">
                <a:latin typeface="Arial" panose="020B0604020202020204" pitchFamily="34" charset="0"/>
              </a:rPr>
              <a:pPr algn="r">
                <a:buClrTx/>
                <a:buFontTx/>
                <a:buNone/>
              </a:pPr>
              <a:t>1</a:t>
            </a:fld>
            <a:endParaRPr lang="en-US" altLang="ru-RU" sz="120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30267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1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219E71B0-4D47-4BF0-84B5-110F621684A3}" type="slidenum">
              <a:rPr lang="en-US" altLang="ru-RU"/>
              <a:pPr/>
              <a:t>23</a:t>
            </a:fld>
            <a:endParaRPr lang="en-US" altLang="ru-RU"/>
          </a:p>
        </p:txBody>
      </p:sp>
      <p:sp>
        <p:nvSpPr>
          <p:cNvPr id="4915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915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6575"/>
            <a:ext cx="5486400" cy="410845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31178140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Равнобедренный треугольник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641DC050-9CD8-47C1-B3EC-C371B596640D}" type="datetimeFigureOut">
              <a:rPr lang="ru-RU" smtClean="0"/>
              <a:pPr/>
              <a:t>26.05.2023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21949A82-8BA8-48EE-8A70-22A33D6C50B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DC050-9CD8-47C1-B3EC-C371B596640D}" type="datetimeFigureOut">
              <a:rPr lang="ru-RU" smtClean="0"/>
              <a:pPr/>
              <a:t>26.05.2023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49A82-8BA8-48EE-8A70-22A33D6C50B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DC050-9CD8-47C1-B3EC-C371B596640D}" type="datetimeFigureOut">
              <a:rPr lang="ru-RU" smtClean="0"/>
              <a:pPr/>
              <a:t>26.05.2023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49A82-8BA8-48EE-8A70-22A33D6C50B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641DC050-9CD8-47C1-B3EC-C371B596640D}" type="datetimeFigureOut">
              <a:rPr lang="ru-RU" smtClean="0"/>
              <a:pPr/>
              <a:t>26.05.2023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49A82-8BA8-48EE-8A70-22A33D6C50B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ый треугольник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Равнобедренный треугольник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641DC050-9CD8-47C1-B3EC-C371B596640D}" type="datetimeFigureOut">
              <a:rPr lang="ru-RU" smtClean="0"/>
              <a:pPr/>
              <a:t>26.05.2023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21949A82-8BA8-48EE-8A70-22A33D6C50B4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641DC050-9CD8-47C1-B3EC-C371B596640D}" type="datetimeFigureOut">
              <a:rPr lang="ru-RU" smtClean="0"/>
              <a:pPr/>
              <a:t>26.05.2023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21949A82-8BA8-48EE-8A70-22A33D6C50B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641DC050-9CD8-47C1-B3EC-C371B596640D}" type="datetimeFigureOut">
              <a:rPr lang="ru-RU" smtClean="0"/>
              <a:pPr/>
              <a:t>26.05.2023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21949A82-8BA8-48EE-8A70-22A33D6C50B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DC050-9CD8-47C1-B3EC-C371B596640D}" type="datetimeFigureOut">
              <a:rPr lang="ru-RU" smtClean="0"/>
              <a:pPr/>
              <a:t>26.05.2023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49A82-8BA8-48EE-8A70-22A33D6C50B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641DC050-9CD8-47C1-B3EC-C371B596640D}" type="datetimeFigureOut">
              <a:rPr lang="ru-RU" smtClean="0"/>
              <a:pPr/>
              <a:t>26.05.2023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21949A82-8BA8-48EE-8A70-22A33D6C50B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641DC050-9CD8-47C1-B3EC-C371B596640D}" type="datetimeFigureOut">
              <a:rPr lang="ru-RU" smtClean="0"/>
              <a:pPr/>
              <a:t>26.05.2023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21949A82-8BA8-48EE-8A70-22A33D6C50B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641DC050-9CD8-47C1-B3EC-C371B596640D}" type="datetimeFigureOut">
              <a:rPr lang="ru-RU" smtClean="0"/>
              <a:pPr/>
              <a:t>26.05.2023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21949A82-8BA8-48EE-8A70-22A33D6C50B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ый треугольник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641DC050-9CD8-47C1-B3EC-C371B596640D}" type="datetimeFigureOut">
              <a:rPr lang="ru-RU" smtClean="0"/>
              <a:pPr/>
              <a:t>26.05.2023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21949A82-8BA8-48EE-8A70-22A33D6C50B4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1000">
              <a:schemeClr val="tx1"/>
            </a:gs>
            <a:gs pos="60000">
              <a:schemeClr val="bg2">
                <a:shade val="92000"/>
                <a:satMod val="230000"/>
              </a:schemeClr>
            </a:gs>
            <a:gs pos="100000">
              <a:schemeClr val="bg2">
                <a:tint val="85000"/>
                <a:satMod val="400000"/>
              </a:schemeClr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Text Box 1"/>
          <p:cNvSpPr txBox="1">
            <a:spLocks noChangeArrowheads="1"/>
          </p:cNvSpPr>
          <p:nvPr/>
        </p:nvSpPr>
        <p:spPr bwMode="auto">
          <a:xfrm>
            <a:off x="179388" y="188913"/>
            <a:ext cx="2089150" cy="2951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ts val="4438"/>
              </a:lnSpc>
              <a:buClrTx/>
              <a:buFontTx/>
              <a:buNone/>
            </a:pPr>
            <a:r>
              <a:rPr lang="ru-RU" altLang="ru-RU" sz="2000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rbel" panose="020B0503020204020204" pitchFamily="34" charset="0"/>
                <a:ea typeface="Microsoft YaHei" panose="020B0503020204020204" pitchFamily="34" charset="-122"/>
              </a:rPr>
              <a:t>ПРОЕКТ:</a:t>
            </a:r>
            <a:br>
              <a:rPr lang="ru-RU" altLang="ru-RU" sz="2000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rbel" panose="020B0503020204020204" pitchFamily="34" charset="0"/>
                <a:ea typeface="Microsoft YaHei" panose="020B0503020204020204" pitchFamily="34" charset="-122"/>
              </a:rPr>
            </a:br>
            <a:r>
              <a:rPr lang="ru-RU" altLang="ru-RU" sz="2000" b="1" i="1" dirty="0">
                <a:solidFill>
                  <a:srgbClr val="002060"/>
                </a:solidFill>
                <a:latin typeface="Corbel" panose="020B0503020204020204" pitchFamily="34" charset="0"/>
                <a:ea typeface="Microsoft YaHei" panose="020B0503020204020204" pitchFamily="34" charset="-122"/>
              </a:rPr>
              <a:t>ПРАВОВОЕ </a:t>
            </a:r>
            <a:br>
              <a:rPr lang="ru-RU" altLang="ru-RU" sz="2000" b="1" i="1" dirty="0">
                <a:solidFill>
                  <a:srgbClr val="002060"/>
                </a:solidFill>
                <a:latin typeface="Corbel" panose="020B0503020204020204" pitchFamily="34" charset="0"/>
                <a:ea typeface="Microsoft YaHei" panose="020B0503020204020204" pitchFamily="34" charset="-122"/>
              </a:rPr>
            </a:br>
            <a:r>
              <a:rPr lang="ru-RU" altLang="ru-RU" sz="2000" b="1" i="1" dirty="0">
                <a:solidFill>
                  <a:srgbClr val="002060"/>
                </a:solidFill>
                <a:latin typeface="Corbel" panose="020B0503020204020204" pitchFamily="34" charset="0"/>
                <a:ea typeface="Microsoft YaHei" panose="020B0503020204020204" pitchFamily="34" charset="-122"/>
              </a:rPr>
              <a:t>ПРОСВЕЩЕНИЕ </a:t>
            </a:r>
            <a:br>
              <a:rPr lang="ru-RU" altLang="ru-RU" sz="2000" b="1" i="1" dirty="0">
                <a:solidFill>
                  <a:srgbClr val="002060"/>
                </a:solidFill>
                <a:latin typeface="Corbel" panose="020B0503020204020204" pitchFamily="34" charset="0"/>
                <a:ea typeface="Microsoft YaHei" panose="020B0503020204020204" pitchFamily="34" charset="-122"/>
              </a:rPr>
            </a:br>
            <a:r>
              <a:rPr lang="ru-RU" altLang="ru-RU" sz="2000" b="1" i="1" dirty="0">
                <a:solidFill>
                  <a:srgbClr val="002060"/>
                </a:solidFill>
                <a:latin typeface="Corbel" panose="020B0503020204020204" pitchFamily="34" charset="0"/>
                <a:ea typeface="Microsoft YaHei" panose="020B0503020204020204" pitchFamily="34" charset="-122"/>
              </a:rPr>
              <a:t>НА ЮФ ВСГУТУ</a:t>
            </a:r>
          </a:p>
        </p:txBody>
      </p:sp>
      <p:sp>
        <p:nvSpPr>
          <p:cNvPr id="9218" name="Rectangle 2"/>
          <p:cNvSpPr>
            <a:spLocks noChangeArrowheads="1"/>
          </p:cNvSpPr>
          <p:nvPr/>
        </p:nvSpPr>
        <p:spPr bwMode="auto">
          <a:xfrm>
            <a:off x="5555063" y="1700808"/>
            <a:ext cx="2729698" cy="525401"/>
          </a:xfrm>
          <a:prstGeom prst="rect">
            <a:avLst/>
          </a:prstGeom>
          <a:solidFill>
            <a:srgbClr val="FFFFFF"/>
          </a:solidFill>
          <a:ln w="25560" cap="sq">
            <a:solidFill>
              <a:srgbClr val="8CADAE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ctr">
              <a:buClrTx/>
              <a:buFontTx/>
              <a:buNone/>
            </a:pPr>
            <a:r>
              <a:rPr lang="ru-RU" altLang="ru-RU" sz="2800" b="1" dirty="0" smtClean="0">
                <a:solidFill>
                  <a:srgbClr val="002E54"/>
                </a:solidFill>
                <a:latin typeface="Arial" panose="020B0604020202020204" pitchFamily="34" charset="0"/>
              </a:rPr>
              <a:t>Вред от </a:t>
            </a:r>
            <a:r>
              <a:rPr lang="ru-RU" altLang="ru-RU" sz="2800" b="1" dirty="0" err="1" smtClean="0">
                <a:solidFill>
                  <a:srgbClr val="002E54"/>
                </a:solidFill>
                <a:latin typeface="Arial" panose="020B0604020202020204" pitchFamily="34" charset="0"/>
              </a:rPr>
              <a:t>вейпа</a:t>
            </a:r>
            <a:endParaRPr lang="ru-RU" altLang="ru-RU" sz="2800" b="1" dirty="0">
              <a:solidFill>
                <a:schemeClr val="tx2">
                  <a:lumMod val="25000"/>
                </a:schemeClr>
              </a:solidFill>
              <a:latin typeface="Arial" panose="020B0604020202020204" pitchFamily="34" charset="0"/>
            </a:endParaRPr>
          </a:p>
        </p:txBody>
      </p:sp>
      <p:sp>
        <p:nvSpPr>
          <p:cNvPr id="9219" name="Rectangle 3"/>
          <p:cNvSpPr>
            <a:spLocks noChangeArrowheads="1"/>
          </p:cNvSpPr>
          <p:nvPr/>
        </p:nvSpPr>
        <p:spPr bwMode="auto">
          <a:xfrm>
            <a:off x="7548563" y="5876925"/>
            <a:ext cx="1185862" cy="642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ctr">
              <a:buClrTx/>
              <a:buFontTx/>
              <a:buNone/>
            </a:pPr>
            <a:r>
              <a:rPr lang="ru-RU" altLang="ru-RU" dirty="0">
                <a:solidFill>
                  <a:srgbClr val="002060"/>
                </a:solidFill>
                <a:latin typeface="Arial" panose="020B0604020202020204" pitchFamily="34" charset="0"/>
              </a:rPr>
              <a:t>Улан-Удэ</a:t>
            </a:r>
          </a:p>
          <a:p>
            <a:pPr algn="ctr">
              <a:buClrTx/>
              <a:buFontTx/>
              <a:buNone/>
            </a:pPr>
            <a:r>
              <a:rPr lang="ru-RU" altLang="ru-RU" dirty="0">
                <a:solidFill>
                  <a:srgbClr val="002060"/>
                </a:solidFill>
                <a:latin typeface="Arial" panose="020B0604020202020204" pitchFamily="34" charset="0"/>
              </a:rPr>
              <a:t>2021</a:t>
            </a:r>
          </a:p>
        </p:txBody>
      </p:sp>
      <p:sp>
        <p:nvSpPr>
          <p:cNvPr id="9220" name="Rectangle 4"/>
          <p:cNvSpPr>
            <a:spLocks noChangeArrowheads="1"/>
          </p:cNvSpPr>
          <p:nvPr/>
        </p:nvSpPr>
        <p:spPr bwMode="auto">
          <a:xfrm>
            <a:off x="5775325" y="431800"/>
            <a:ext cx="2289175" cy="917575"/>
          </a:xfrm>
          <a:prstGeom prst="rect">
            <a:avLst/>
          </a:prstGeom>
          <a:solidFill>
            <a:srgbClr val="FFFFFF"/>
          </a:solidFill>
          <a:ln w="25560" cap="sq">
            <a:solidFill>
              <a:srgbClr val="8CADAE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r">
              <a:buClrTx/>
              <a:buFontTx/>
              <a:buNone/>
            </a:pPr>
            <a:r>
              <a:rPr lang="ru-RU" altLang="ru-RU" sz="5400" b="1" dirty="0">
                <a:solidFill>
                  <a:srgbClr val="002060"/>
                </a:solidFill>
                <a:latin typeface="Arial" panose="020B0604020202020204" pitchFamily="34" charset="0"/>
              </a:rPr>
              <a:t>Тема: </a:t>
            </a:r>
          </a:p>
        </p:txBody>
      </p:sp>
      <p:pic>
        <p:nvPicPr>
          <p:cNvPr id="9221" name="Picture 5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 rot="60000">
            <a:off x="477838" y="2698750"/>
            <a:ext cx="3740150" cy="3736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0107252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67544" y="332656"/>
            <a:ext cx="849694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/>
              <a:t>Электронные сигареты делают из подростков заядлых курильщиков</a:t>
            </a:r>
            <a:endParaRPr lang="ru-RU" sz="3200" dirty="0"/>
          </a:p>
        </p:txBody>
      </p:sp>
      <p:sp>
        <p:nvSpPr>
          <p:cNvPr id="5" name="TextBox 4"/>
          <p:cNvSpPr txBox="1"/>
          <p:nvPr/>
        </p:nvSpPr>
        <p:spPr>
          <a:xfrm>
            <a:off x="323528" y="1700808"/>
            <a:ext cx="8568952" cy="3046988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indent="457200" algn="just"/>
            <a:r>
              <a:rPr lang="ru-RU" sz="2400" dirty="0" smtClean="0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</a:rPr>
              <a:t>Запомни!!! </a:t>
            </a:r>
            <a:r>
              <a:rPr lang="ru-RU" sz="2400" dirty="0" smtClean="0"/>
              <a:t>Не нужно поддаваться в подростковом возрасте окружающему влиянию. </a:t>
            </a:r>
            <a:r>
              <a:rPr lang="ru-RU" sz="2400" dirty="0"/>
              <a:t>Как </a:t>
            </a:r>
            <a:r>
              <a:rPr lang="ru-RU" sz="2400" dirty="0" smtClean="0"/>
              <a:t>итог: можно начать </a:t>
            </a:r>
            <a:r>
              <a:rPr lang="ru-RU" sz="2400" dirty="0"/>
              <a:t>рано курить, дабы доказать окружающим, что </a:t>
            </a:r>
            <a:r>
              <a:rPr lang="ru-RU" sz="2400" dirty="0" smtClean="0"/>
              <a:t>ты взрослый и тебе можно «все». </a:t>
            </a:r>
          </a:p>
          <a:p>
            <a:pPr indent="457200" algn="just"/>
            <a:r>
              <a:rPr lang="ru-RU" sz="2400" dirty="0" smtClean="0"/>
              <a:t>Из-за этого приобретается статус </a:t>
            </a:r>
            <a:r>
              <a:rPr lang="ru-RU" sz="2400" dirty="0"/>
              <a:t>активного курильщика именно с электронных сигарет, думая, что такой подвид сигарет абсолютно безопасен и безвреден.</a:t>
            </a: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712840" y="4869160"/>
            <a:ext cx="1790328" cy="17903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18295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23528" y="1663808"/>
            <a:ext cx="3816424" cy="49552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>
                <a:ln w="0">
                  <a:solidFill>
                    <a:srgbClr val="FFC000"/>
                  </a:solidFill>
                </a:ln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Физические последствия курения </a:t>
            </a:r>
            <a:r>
              <a:rPr lang="ru-RU" sz="2400" dirty="0" err="1" smtClean="0">
                <a:ln w="0">
                  <a:solidFill>
                    <a:srgbClr val="FFC000"/>
                  </a:solidFill>
                </a:ln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вейпа</a:t>
            </a:r>
            <a:r>
              <a:rPr lang="ru-RU" sz="2400" dirty="0" smtClean="0">
                <a:ln w="0">
                  <a:solidFill>
                    <a:srgbClr val="FFC000"/>
                  </a:solidFill>
                </a:ln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:</a:t>
            </a:r>
          </a:p>
          <a:p>
            <a:pPr algn="ctr"/>
            <a:endParaRPr lang="ru-RU" sz="2400" dirty="0" smtClean="0">
              <a:ln w="0">
                <a:solidFill>
                  <a:srgbClr val="FFC000"/>
                </a:solidFill>
              </a:ln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  <a:p>
            <a:pPr marL="285750" indent="-285750" algn="just">
              <a:buFontTx/>
              <a:buChar char="-"/>
            </a:pPr>
            <a:r>
              <a:rPr lang="ru-RU" sz="2000" dirty="0" smtClean="0"/>
              <a:t>Остановка роста;</a:t>
            </a:r>
          </a:p>
          <a:p>
            <a:pPr marL="285750" indent="-285750" algn="just">
              <a:buFontTx/>
              <a:buChar char="-"/>
            </a:pPr>
            <a:r>
              <a:rPr lang="ru-RU" sz="2000" dirty="0" smtClean="0"/>
              <a:t>Головные боли;</a:t>
            </a:r>
          </a:p>
          <a:p>
            <a:pPr marL="285750" indent="-285750" algn="just">
              <a:buFontTx/>
              <a:buChar char="-"/>
            </a:pPr>
            <a:r>
              <a:rPr lang="ru-RU" sz="2000" dirty="0" smtClean="0"/>
              <a:t>Нарушение сна;</a:t>
            </a:r>
          </a:p>
          <a:p>
            <a:pPr marL="285750" indent="-285750" algn="just">
              <a:buFontTx/>
              <a:buChar char="-"/>
            </a:pPr>
            <a:r>
              <a:rPr lang="ru-RU" sz="2000" dirty="0" smtClean="0"/>
              <a:t>Ухудшение зрения, обоняния, слуха, вкусовых рецепторов;</a:t>
            </a:r>
          </a:p>
          <a:p>
            <a:pPr marL="285750" indent="-285750" algn="just">
              <a:buFontTx/>
              <a:buChar char="-"/>
            </a:pPr>
            <a:r>
              <a:rPr lang="ru-RU" sz="2000" dirty="0" smtClean="0"/>
              <a:t>Портятся зубы и приобретают характерный для курящих подростков желтоватый цвет, воспаляются десна.</a:t>
            </a:r>
            <a:endParaRPr lang="ru-RU" sz="2000" dirty="0"/>
          </a:p>
        </p:txBody>
      </p:sp>
      <p:sp>
        <p:nvSpPr>
          <p:cNvPr id="5" name="TextBox 4"/>
          <p:cNvSpPr txBox="1"/>
          <p:nvPr/>
        </p:nvSpPr>
        <p:spPr>
          <a:xfrm>
            <a:off x="5076056" y="1484784"/>
            <a:ext cx="3816424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>
                <a:ln w="0">
                  <a:solidFill>
                    <a:srgbClr val="FFC000"/>
                  </a:solidFill>
                </a:ln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Психологические последствия курения </a:t>
            </a:r>
            <a:r>
              <a:rPr lang="ru-RU" sz="2400" dirty="0" err="1" smtClean="0">
                <a:ln w="0">
                  <a:solidFill>
                    <a:srgbClr val="FFC000"/>
                  </a:solidFill>
                </a:ln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вейпа</a:t>
            </a:r>
            <a:r>
              <a:rPr lang="ru-RU" sz="2400" dirty="0" smtClean="0">
                <a:ln w="0">
                  <a:solidFill>
                    <a:srgbClr val="FFC000"/>
                  </a:solidFill>
                </a:ln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:</a:t>
            </a:r>
          </a:p>
          <a:p>
            <a:pPr algn="ctr"/>
            <a:endParaRPr lang="ru-RU" sz="2400" dirty="0">
              <a:ln w="0">
                <a:solidFill>
                  <a:srgbClr val="FFC000"/>
                </a:solidFill>
              </a:ln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  <a:p>
            <a:pPr marL="342900" indent="-342900" algn="just">
              <a:buFontTx/>
              <a:buChar char="-"/>
            </a:pPr>
            <a:r>
              <a:rPr lang="ru-RU" sz="2000" dirty="0" smtClean="0"/>
              <a:t>Раздражительность;</a:t>
            </a:r>
          </a:p>
          <a:p>
            <a:pPr marL="342900" indent="-342900" algn="just">
              <a:buFontTx/>
              <a:buChar char="-"/>
            </a:pPr>
            <a:r>
              <a:rPr lang="ru-RU" sz="2000" dirty="0" smtClean="0"/>
              <a:t>Нарушается </a:t>
            </a:r>
            <a:r>
              <a:rPr lang="ru-RU" sz="2000" dirty="0"/>
              <a:t>нормальный режим отдыха и учёбы, т.к. </a:t>
            </a:r>
            <a:r>
              <a:rPr lang="ru-RU" sz="2000" dirty="0" smtClean="0"/>
              <a:t>ты постоянно задумываешься, </a:t>
            </a:r>
            <a:r>
              <a:rPr lang="ru-RU" sz="2000" dirty="0"/>
              <a:t>где </a:t>
            </a:r>
            <a:r>
              <a:rPr lang="ru-RU" sz="2000" dirty="0" smtClean="0"/>
              <a:t>тебе </a:t>
            </a:r>
            <a:r>
              <a:rPr lang="ru-RU" sz="2000" dirty="0"/>
              <a:t>в свободное время найти укромное место для курения от назойливых глаз ровесников и </a:t>
            </a:r>
            <a:r>
              <a:rPr lang="ru-RU" sz="2000" dirty="0" smtClean="0"/>
              <a:t>родителей;</a:t>
            </a:r>
          </a:p>
          <a:p>
            <a:pPr marL="342900" indent="-342900" algn="just">
              <a:buFontTx/>
              <a:buChar char="-"/>
            </a:pPr>
            <a:r>
              <a:rPr lang="ru-RU" sz="2000" dirty="0" smtClean="0"/>
              <a:t>Нарушается память.</a:t>
            </a:r>
          </a:p>
          <a:p>
            <a:pPr marL="457200" indent="-457200" algn="ctr">
              <a:buAutoNum type="arabicPeriod"/>
            </a:pPr>
            <a:endParaRPr lang="ru-RU" sz="2400" dirty="0" smtClean="0">
              <a:ln w="0">
                <a:solidFill>
                  <a:srgbClr val="FFC000"/>
                </a:solidFill>
              </a:ln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611560" y="171362"/>
            <a:ext cx="8208912" cy="857250"/>
          </a:xfrm>
          <a:prstGeom prst="rect">
            <a:avLst/>
          </a:prstGeom>
          <a:solidFill>
            <a:schemeClr val="bg2">
              <a:lumMod val="50000"/>
            </a:schemeClr>
          </a:solidFill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/>
          <a:lstStyle>
            <a:lvl1pPr marL="484632" algn="l" rtl="0" eaLnBrk="1" latinLnBrk="0" hangingPunct="1">
              <a:spcBef>
                <a:spcPct val="0"/>
              </a:spcBef>
              <a:buNone/>
              <a:defRPr kumimoji="0" sz="4200" kern="120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lt1"/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Некоторые последствия: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326245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433314"/>
          </a:xfrm>
          <a:solidFill>
            <a:schemeClr val="bg2">
              <a:lumMod val="50000"/>
            </a:schemeClr>
          </a:solidFill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Пример из жизненной ситуации</a:t>
            </a:r>
            <a:endParaRPr lang="ru-RU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988840"/>
            <a:ext cx="4186808" cy="1152128"/>
          </a:xfrm>
        </p:spPr>
        <p:txBody>
          <a:bodyPr>
            <a:noAutofit/>
          </a:bodyPr>
          <a:lstStyle/>
          <a:p>
            <a:pPr marL="64008" indent="457200" algn="just">
              <a:buNone/>
            </a:pPr>
            <a:r>
              <a:rPr lang="ru-RU" sz="2000" dirty="0" smtClean="0">
                <a:latin typeface="Bahnschrift" pitchFamily="34" charset="0"/>
              </a:rPr>
              <a:t>В Морозовской больнице спасли подростка, у которого стремительно развивалось опасное заболевание легких. Пока редкое для нашей страны. Всего неделя с </a:t>
            </a:r>
            <a:r>
              <a:rPr lang="ru-RU" sz="2000" dirty="0" err="1" smtClean="0">
                <a:latin typeface="Bahnschrift" pitchFamily="34" charset="0"/>
              </a:rPr>
              <a:t>вейпом</a:t>
            </a:r>
            <a:r>
              <a:rPr lang="ru-RU" sz="2000" dirty="0" smtClean="0">
                <a:latin typeface="Bahnschrift" pitchFamily="34" charset="0"/>
              </a:rPr>
              <a:t> — и можно оказаться в реанимации.</a:t>
            </a:r>
          </a:p>
        </p:txBody>
      </p:sp>
      <p:sp>
        <p:nvSpPr>
          <p:cNvPr id="4" name="Стрелка вправо 3"/>
          <p:cNvSpPr/>
          <p:nvPr/>
        </p:nvSpPr>
        <p:spPr>
          <a:xfrm>
            <a:off x="4644008" y="2708920"/>
            <a:ext cx="720080" cy="43204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5436096" y="1988840"/>
            <a:ext cx="3456384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4008" indent="457200" algn="just">
              <a:buNone/>
            </a:pPr>
            <a:r>
              <a:rPr lang="ru-RU" sz="2400" dirty="0">
                <a:latin typeface="Bahnschrift SemiBold" pitchFamily="34" charset="0"/>
              </a:rPr>
              <a:t>Это сегодня 17-летний Арсений может по команде сделать вдох-выдох. Еще месяц назад в реанимации, дышать он мог только с кислородной поддержкой</a:t>
            </a:r>
            <a:r>
              <a:rPr lang="ru-RU" sz="2400" dirty="0" smtClean="0">
                <a:latin typeface="Bahnschrift SemiBold" pitchFamily="34" charset="0"/>
              </a:rPr>
              <a:t>.</a:t>
            </a:r>
            <a:endParaRPr lang="ru-RU" sz="2400" dirty="0">
              <a:latin typeface="Bahnschrift SemiBold" pitchFamily="34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83568" y="4365104"/>
            <a:ext cx="4059943" cy="2283718"/>
          </a:xfrm>
          <a:prstGeom prst="rect">
            <a:avLst/>
          </a:prstGeom>
        </p:spPr>
      </p:pic>
      <p:cxnSp>
        <p:nvCxnSpPr>
          <p:cNvPr id="9" name="Прямая со стрелкой 8"/>
          <p:cNvCxnSpPr/>
          <p:nvPr/>
        </p:nvCxnSpPr>
        <p:spPr>
          <a:xfrm flipH="1">
            <a:off x="5292080" y="5589240"/>
            <a:ext cx="1080120" cy="288032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95535" y="476672"/>
            <a:ext cx="8507821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/>
            <a:r>
              <a:rPr lang="ru-RU" sz="2400" dirty="0">
                <a:latin typeface="Bahnschrift SemiBold" pitchFamily="34" charset="0"/>
              </a:rPr>
              <a:t>«Был он в ужасном состоянии. Он самостоятельно не передвигался. Счет шел буквально на часы. Это </a:t>
            </a:r>
            <a:r>
              <a:rPr lang="ru-RU" sz="2400" dirty="0" smtClean="0">
                <a:latin typeface="Bahnschrift SemiBold" pitchFamily="34" charset="0"/>
              </a:rPr>
              <a:t>компьютерная томография </a:t>
            </a:r>
            <a:r>
              <a:rPr lang="ru-RU" sz="2400" dirty="0">
                <a:latin typeface="Bahnschrift SemiBold" pitchFamily="34" charset="0"/>
              </a:rPr>
              <a:t>Арсения, когда он только к нам поступил. Все, что кажется лишним, на самом деле лишнее. Все эти мелкие-мелкие белые точечки, все это результат поражения электронными сигаретами», — рассказывает врач-пульмонолог Морозовской больницы Валерия Елагина.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681534" y="3789040"/>
            <a:ext cx="3935821" cy="293171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Стрелка вниз 4"/>
          <p:cNvSpPr/>
          <p:nvPr/>
        </p:nvSpPr>
        <p:spPr>
          <a:xfrm>
            <a:off x="4397416" y="3154328"/>
            <a:ext cx="504056" cy="49069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8896406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17763" y="620688"/>
            <a:ext cx="4546848" cy="2854670"/>
          </a:xfrm>
        </p:spPr>
        <p:txBody>
          <a:bodyPr>
            <a:noAutofit/>
          </a:bodyPr>
          <a:lstStyle/>
          <a:p>
            <a:pPr marL="64008" indent="457200" algn="just">
              <a:buNone/>
            </a:pPr>
            <a:r>
              <a:rPr lang="ru-RU" sz="2400" dirty="0" smtClean="0">
                <a:latin typeface="Bahnschrift" pitchFamily="34" charset="0"/>
              </a:rPr>
              <a:t>«Я вообще мало курил — не больше недели. Я просто начал кашлять. </a:t>
            </a:r>
            <a:r>
              <a:rPr lang="ru-RU" sz="2400" dirty="0">
                <a:latin typeface="Bahnschrift" pitchFamily="34" charset="0"/>
              </a:rPr>
              <a:t>П</a:t>
            </a:r>
            <a:r>
              <a:rPr lang="ru-RU" sz="2400" dirty="0" smtClean="0">
                <a:latin typeface="Bahnschrift" pitchFamily="34" charset="0"/>
              </a:rPr>
              <a:t>отом как-то стал замечать, что, когда делаю глубокий вдох, прям больно», — рассказывает Арсений.</a:t>
            </a:r>
          </a:p>
          <a:p>
            <a:pPr marL="64008" indent="0">
              <a:buNone/>
            </a:pPr>
            <a:endParaRPr lang="ru-RU" sz="2000" dirty="0">
              <a:latin typeface="Bahnschrift" pitchFamily="34" charset="0"/>
            </a:endParaRPr>
          </a:p>
          <a:p>
            <a:pPr marL="64008" indent="0">
              <a:buNone/>
            </a:pPr>
            <a:r>
              <a:rPr lang="ru-RU" sz="1800" dirty="0" smtClean="0"/>
              <a:t/>
            </a:r>
            <a:br>
              <a:rPr lang="ru-RU" sz="1800" dirty="0" smtClean="0"/>
            </a:br>
            <a:endParaRPr lang="ru-RU" sz="1800" dirty="0"/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57200" y="3717032"/>
            <a:ext cx="4267974" cy="284726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6" name="Прямоугольник 5"/>
          <p:cNvSpPr/>
          <p:nvPr/>
        </p:nvSpPr>
        <p:spPr>
          <a:xfrm>
            <a:off x="4860032" y="3886641"/>
            <a:ext cx="4100476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 err="1">
                <a:latin typeface="Bahnschrift" pitchFamily="34" charset="0"/>
              </a:rPr>
              <a:t>Вейп</a:t>
            </a:r>
            <a:r>
              <a:rPr lang="ru-RU" sz="2400" dirty="0">
                <a:latin typeface="Bahnschrift" pitchFamily="34" charset="0"/>
              </a:rPr>
              <a:t>-синдром, как его называют врачи, развился молниеносно. Началась одышка, поднялась температура. Легкие буквально сгорали с каждой затяжкой.</a:t>
            </a: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076056" y="332656"/>
            <a:ext cx="3820241" cy="324036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bg2">
              <a:lumMod val="50000"/>
            </a:schemeClr>
          </a:solidFill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Запреты на использование </a:t>
            </a:r>
            <a:r>
              <a:rPr lang="ru-RU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вейпов</a:t>
            </a:r>
            <a:endParaRPr lang="ru-RU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4008" indent="457200" algn="just">
              <a:buNone/>
            </a:pPr>
            <a:r>
              <a:rPr lang="ru-RU" sz="2800" b="1" dirty="0" smtClean="0">
                <a:latin typeface="Bahnschrift SemiBold" pitchFamily="34" charset="0"/>
                <a:cs typeface="Times New Roman" panose="02020603050405020304" pitchFamily="18" charset="0"/>
              </a:rPr>
              <a:t>Некоторые страны уже давно отказались от электронных испарителей. Реклама и продажа </a:t>
            </a:r>
            <a:r>
              <a:rPr lang="ru-RU" sz="2800" b="1" dirty="0" err="1" smtClean="0">
                <a:latin typeface="Bahnschrift SemiBold" pitchFamily="34" charset="0"/>
                <a:cs typeface="Times New Roman" panose="02020603050405020304" pitchFamily="18" charset="0"/>
              </a:rPr>
              <a:t>вейпов</a:t>
            </a:r>
            <a:r>
              <a:rPr lang="ru-RU" sz="2800" b="1" dirty="0" smtClean="0">
                <a:latin typeface="Bahnschrift SemiBold" pitchFamily="34" charset="0"/>
                <a:cs typeface="Times New Roman" panose="02020603050405020304" pitchFamily="18" charset="0"/>
              </a:rPr>
              <a:t> попала под запрет в Бразилии, Канаде, Дании, Турции, Италии и некоторых других странах.</a:t>
            </a:r>
            <a:endParaRPr lang="ru-RU" sz="2800" dirty="0" smtClean="0">
              <a:latin typeface="Bahnschrift SemiBold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pic>
        <p:nvPicPr>
          <p:cNvPr id="4" name="Picture 2" descr="https://static.magcity74.ru/uploads/postphoto/6/9/1/69123-1148.jpg?59ggXX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564896" y="4104428"/>
            <a:ext cx="4014208" cy="2566662"/>
          </a:xfrm>
          <a:prstGeom prst="ellipse">
            <a:avLst/>
          </a:prstGeom>
          <a:ln w="161925" cap="rnd">
            <a:solidFill>
              <a:schemeClr val="bg1">
                <a:lumMod val="95000"/>
                <a:lumOff val="5000"/>
              </a:schemeClr>
            </a:solidFill>
            <a:prstDash val="solid"/>
          </a:ln>
          <a:effectLst>
            <a:outerShdw blurRad="127000" algn="bl" rotWithShape="0">
              <a:srgbClr val="000000"/>
            </a:outerShdw>
          </a:effectLst>
          <a:scene3d>
            <a:camera prst="perspectiveFront" fov="5400000"/>
            <a:lightRig rig="threePt" dir="t">
              <a:rot lat="0" lon="0" rev="192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1520" y="332656"/>
            <a:ext cx="4608512" cy="3785652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indent="457200" algn="just"/>
            <a:r>
              <a:rPr lang="ru-RU" sz="2400" dirty="0" smtClean="0">
                <a:latin typeface="+mj-lt"/>
              </a:rPr>
              <a:t>Действует Федеральный закон от 31.07.2020 № 303-ФЗ «О внесении изменений в отдельные законодательные акты Российской Федерации по вопросу охраны здоровья граждан от последствий потребления </a:t>
            </a:r>
            <a:r>
              <a:rPr lang="ru-RU" sz="2400" dirty="0" err="1" smtClean="0">
                <a:latin typeface="+mj-lt"/>
              </a:rPr>
              <a:t>никотинсодержащей</a:t>
            </a:r>
            <a:r>
              <a:rPr lang="ru-RU" sz="2400" dirty="0" smtClean="0">
                <a:latin typeface="+mj-lt"/>
              </a:rPr>
              <a:t> продукции». </a:t>
            </a:r>
            <a:endParaRPr lang="ru-RU" sz="2400" dirty="0">
              <a:latin typeface="+mj-l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932040" y="3933056"/>
            <a:ext cx="4119037" cy="2831544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3200" dirty="0" smtClean="0"/>
              <a:t>ТЕПЕРЬ С 2020 Г. И НА ТЕРРИТОРИИ РФ ЗАПРЕЩЕНО </a:t>
            </a:r>
            <a:r>
              <a:rPr lang="ru-RU" sz="3200" dirty="0"/>
              <a:t>УПОТРЕБЛЕНИЕ </a:t>
            </a:r>
            <a:r>
              <a:rPr lang="ru-RU" sz="3200" dirty="0" smtClean="0"/>
              <a:t>ВЕЙПОВ</a:t>
            </a:r>
            <a:endParaRPr lang="ru-RU" sz="3200" dirty="0"/>
          </a:p>
          <a:p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042987" y="620688"/>
            <a:ext cx="3839715" cy="302433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39552" y="4350012"/>
            <a:ext cx="3619501" cy="2414588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44042361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14290"/>
            <a:ext cx="8286808" cy="1399032"/>
          </a:xfrm>
          <a:solidFill>
            <a:schemeClr val="bg2">
              <a:lumMod val="50000"/>
            </a:schemeClr>
          </a:solidFill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Юридическая ответственность</a:t>
            </a:r>
            <a:endParaRPr lang="ru-RU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pic>
        <p:nvPicPr>
          <p:cNvPr id="13" name="Рисунок 12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699792" y="1916832"/>
            <a:ext cx="3672408" cy="2304256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251520" y="4730351"/>
            <a:ext cx="8568952" cy="193899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400" dirty="0" smtClean="0"/>
              <a:t>Статья 6.24 КоАП РФ «Нарушение установленного федеральным законом запрета курения табака, потребления </a:t>
            </a:r>
            <a:r>
              <a:rPr lang="ru-RU" sz="2400" dirty="0" err="1" smtClean="0"/>
              <a:t>никотиносодержащей</a:t>
            </a:r>
            <a:r>
              <a:rPr lang="ru-RU" sz="2400" dirty="0" smtClean="0"/>
              <a:t> продукции или использования кальянов на отдельных территориях, в помещения и на объектах».</a:t>
            </a:r>
            <a:endParaRPr lang="ru-RU" sz="2400" dirty="0"/>
          </a:p>
        </p:txBody>
      </p:sp>
      <p:cxnSp>
        <p:nvCxnSpPr>
          <p:cNvPr id="16" name="Прямая соединительная линия 15"/>
          <p:cNvCxnSpPr>
            <a:stCxn id="13" idx="1"/>
          </p:cNvCxnSpPr>
          <p:nvPr/>
        </p:nvCxnSpPr>
        <p:spPr>
          <a:xfrm flipH="1">
            <a:off x="1547664" y="3068960"/>
            <a:ext cx="1152128" cy="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/>
          <p:nvPr/>
        </p:nvCxnSpPr>
        <p:spPr>
          <a:xfrm>
            <a:off x="1547664" y="3068960"/>
            <a:ext cx="0" cy="144016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9512" y="332656"/>
            <a:ext cx="8784976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dirty="0" smtClean="0"/>
              <a:t>Таким образом, ТЫ можешь быть привлечен к административной ответственности и обязан </a:t>
            </a:r>
            <a:r>
              <a:rPr lang="ru-RU" sz="3200" smtClean="0"/>
              <a:t>будешь понести наказание</a:t>
            </a:r>
            <a:r>
              <a:rPr lang="ru-RU" sz="3200" dirty="0" smtClean="0"/>
              <a:t>, в виде:</a:t>
            </a:r>
          </a:p>
          <a:p>
            <a:pPr algn="ctr"/>
            <a:endParaRPr lang="ru-RU" sz="3200" dirty="0"/>
          </a:p>
        </p:txBody>
      </p:sp>
      <p:sp>
        <p:nvSpPr>
          <p:cNvPr id="3" name="Стрелка вниз 2"/>
          <p:cNvSpPr/>
          <p:nvPr/>
        </p:nvSpPr>
        <p:spPr>
          <a:xfrm>
            <a:off x="3563888" y="2636912"/>
            <a:ext cx="2016224" cy="1152128"/>
          </a:xfrm>
          <a:prstGeom prst="downArrow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971600" y="3933056"/>
            <a:ext cx="7488832" cy="523220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800" dirty="0" smtClean="0"/>
              <a:t>ШТРАФА ВПЛОТЬ ДО 3 ТЫСЯЧ РУБЛЕЙ</a:t>
            </a:r>
            <a:endParaRPr lang="ru-RU" sz="2800" dirty="0"/>
          </a:p>
        </p:txBody>
      </p:sp>
      <p:sp>
        <p:nvSpPr>
          <p:cNvPr id="6" name="TextBox 5"/>
          <p:cNvSpPr txBox="1"/>
          <p:nvPr/>
        </p:nvSpPr>
        <p:spPr>
          <a:xfrm>
            <a:off x="395536" y="4714403"/>
            <a:ext cx="835292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800" dirty="0" smtClean="0"/>
              <a:t>А те лица, кто продал ТЕБЕ </a:t>
            </a:r>
            <a:r>
              <a:rPr lang="ru-RU" sz="2800" dirty="0" err="1" smtClean="0"/>
              <a:t>вейп</a:t>
            </a:r>
            <a:r>
              <a:rPr lang="ru-RU" sz="2800" dirty="0" smtClean="0"/>
              <a:t> могут быть оштрафованы на сумму: </a:t>
            </a:r>
            <a:endParaRPr lang="ru-RU" sz="2800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3095836" y="5926637"/>
            <a:ext cx="3240360" cy="86046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 smtClean="0"/>
              <a:t>ДО 100 ТЫСЯЧ РУБЛЕЙ</a:t>
            </a:r>
            <a:endParaRPr lang="ru-RU" sz="2400" dirty="0"/>
          </a:p>
        </p:txBody>
      </p:sp>
      <p:cxnSp>
        <p:nvCxnSpPr>
          <p:cNvPr id="15" name="Прямая со стрелкой 14"/>
          <p:cNvCxnSpPr/>
          <p:nvPr/>
        </p:nvCxnSpPr>
        <p:spPr>
          <a:xfrm>
            <a:off x="5436096" y="5301208"/>
            <a:ext cx="0" cy="504056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7661700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11560" y="404664"/>
            <a:ext cx="8136904" cy="2677656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400" dirty="0" smtClean="0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</a:rPr>
              <a:t>ПОМНИ!</a:t>
            </a:r>
            <a:r>
              <a:rPr lang="ru-RU" sz="2400" dirty="0" smtClean="0"/>
              <a:t> Статья 12 Федерального закона «</a:t>
            </a:r>
            <a:r>
              <a:rPr lang="ru-RU" sz="2400" dirty="0"/>
              <a:t>Об охране здоровья граждан от воздействия окружающего табачного дыма, последствий потребления табака или потребления </a:t>
            </a:r>
            <a:r>
              <a:rPr lang="ru-RU" sz="2400" dirty="0" err="1"/>
              <a:t>никотинсодержащей</a:t>
            </a:r>
            <a:r>
              <a:rPr lang="ru-RU" sz="2400" dirty="0"/>
              <a:t> продукции» </a:t>
            </a:r>
            <a:r>
              <a:rPr lang="ru-RU" sz="2400" dirty="0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</a:rPr>
              <a:t>устанавливает однозначный запрет на курение «</a:t>
            </a:r>
            <a:r>
              <a:rPr lang="ru-RU" sz="2400" dirty="0" err="1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</a:rPr>
              <a:t>вейпов</a:t>
            </a:r>
            <a:r>
              <a:rPr lang="ru-RU" sz="2400" dirty="0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</a:rPr>
              <a:t>» на территории </a:t>
            </a:r>
            <a:r>
              <a:rPr lang="ru-RU" sz="2400" dirty="0" smtClean="0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</a:rPr>
              <a:t>школ.</a:t>
            </a:r>
            <a:endParaRPr lang="ru-RU" sz="2400" dirty="0">
              <a:ln>
                <a:solidFill>
                  <a:srgbClr val="FF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699792" y="3429000"/>
            <a:ext cx="3816424" cy="707886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4000" dirty="0" smtClean="0"/>
              <a:t>ШТРАФ</a:t>
            </a:r>
            <a:endParaRPr lang="ru-RU" sz="4000" dirty="0"/>
          </a:p>
        </p:txBody>
      </p:sp>
      <p:cxnSp>
        <p:nvCxnSpPr>
          <p:cNvPr id="11" name="Прямая со стрелкой 10"/>
          <p:cNvCxnSpPr>
            <a:stCxn id="9" idx="2"/>
          </p:cNvCxnSpPr>
          <p:nvPr/>
        </p:nvCxnSpPr>
        <p:spPr>
          <a:xfrm flipH="1">
            <a:off x="3707904" y="4136886"/>
            <a:ext cx="900100" cy="44424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/>
          <p:nvPr/>
        </p:nvCxnSpPr>
        <p:spPr>
          <a:xfrm>
            <a:off x="4677009" y="4136886"/>
            <a:ext cx="939107" cy="51625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Прямоугольник 15"/>
          <p:cNvSpPr/>
          <p:nvPr/>
        </p:nvSpPr>
        <p:spPr>
          <a:xfrm>
            <a:off x="539552" y="4797152"/>
            <a:ext cx="3618402" cy="100811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От 500 руб.</a:t>
            </a:r>
            <a:endParaRPr lang="ru-RU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5107133" y="4800257"/>
            <a:ext cx="3618402" cy="100811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До 1000 руб.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688579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30496" y="0"/>
            <a:ext cx="9174496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3528" y="404664"/>
            <a:ext cx="374441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400" dirty="0" smtClean="0">
                <a:ln>
                  <a:solidFill>
                    <a:srgbClr val="FFFF00"/>
                  </a:solidFill>
                </a:ln>
                <a:solidFill>
                  <a:srgbClr val="FFFF00"/>
                </a:solidFill>
              </a:rPr>
              <a:t>НО! </a:t>
            </a:r>
            <a:r>
              <a:rPr lang="ru-RU" sz="2400" dirty="0" smtClean="0"/>
              <a:t>Не нужно думать, что, получив штраф это что-то безобидное и относиться к этому легкомысленно. </a:t>
            </a:r>
            <a:endParaRPr lang="ru-RU" sz="2400" dirty="0"/>
          </a:p>
        </p:txBody>
      </p:sp>
      <p:sp>
        <p:nvSpPr>
          <p:cNvPr id="3" name="TextBox 2"/>
          <p:cNvSpPr txBox="1"/>
          <p:nvPr/>
        </p:nvSpPr>
        <p:spPr>
          <a:xfrm>
            <a:off x="311732" y="2996952"/>
            <a:ext cx="8652756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 algn="just"/>
            <a:r>
              <a:rPr lang="ru-RU" sz="2000" dirty="0" smtClean="0"/>
              <a:t>Для начала не забывай, что правонарушение – это не какой-то хороший поступок, где ты спас человека или перевел бабушку через дорогу. Это, прежде всего, НАКАЗАНИЕ, за неправомерное поведение, </a:t>
            </a:r>
            <a:r>
              <a:rPr lang="ru-RU" sz="2000" dirty="0"/>
              <a:t> противоречащее требованиям правовых </a:t>
            </a:r>
            <a:r>
              <a:rPr lang="ru-RU" sz="2000" dirty="0" smtClean="0"/>
              <a:t>норм.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91580" y="4692375"/>
            <a:ext cx="799288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/>
              <a:t>В большинстве случаев штраф перерастает в более серьезные последствия, например: </a:t>
            </a:r>
            <a:endParaRPr lang="ru-RU" sz="2400" dirty="0"/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788024" y="188640"/>
            <a:ext cx="3816424" cy="2607890"/>
          </a:xfrm>
          <a:prstGeom prst="rect">
            <a:avLst/>
          </a:prstGeom>
        </p:spPr>
      </p:pic>
      <p:cxnSp>
        <p:nvCxnSpPr>
          <p:cNvPr id="11" name="Прямая со стрелкой 10"/>
          <p:cNvCxnSpPr/>
          <p:nvPr/>
        </p:nvCxnSpPr>
        <p:spPr>
          <a:xfrm flipH="1">
            <a:off x="4031940" y="5526840"/>
            <a:ext cx="756084" cy="73669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107503" y="5805264"/>
            <a:ext cx="470934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/>
              <a:t>Неоднократное правонарушение, влечет к более строгому виду наказания</a:t>
            </a:r>
            <a:endParaRPr lang="ru-RU" sz="2000" dirty="0"/>
          </a:p>
        </p:txBody>
      </p:sp>
      <p:cxnSp>
        <p:nvCxnSpPr>
          <p:cNvPr id="13" name="Прямая со стрелкой 12"/>
          <p:cNvCxnSpPr/>
          <p:nvPr/>
        </p:nvCxnSpPr>
        <p:spPr>
          <a:xfrm>
            <a:off x="4849460" y="5523372"/>
            <a:ext cx="747700" cy="188396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5004048" y="5949280"/>
            <a:ext cx="396044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/>
              <a:t>Запрет, на некоторые виды государственной службы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14305283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355976" y="260648"/>
            <a:ext cx="468052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800" dirty="0" smtClean="0"/>
              <a:t>Более того, за то, что ТЫ употребляешь </a:t>
            </a:r>
            <a:r>
              <a:rPr lang="ru-RU" sz="2800" dirty="0" err="1" smtClean="0"/>
              <a:t>вейп</a:t>
            </a:r>
            <a:r>
              <a:rPr lang="ru-RU" sz="2800" dirty="0" smtClean="0"/>
              <a:t> к ответственности могут быть привлечены и твои родители.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79512" y="375921"/>
            <a:ext cx="4104456" cy="2448272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755576" y="3140968"/>
            <a:ext cx="7632848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dirty="0">
                <a:ln>
                  <a:solidFill>
                    <a:schemeClr val="tx1"/>
                  </a:solidFill>
                </a:ln>
                <a:latin typeface="-apple-system"/>
              </a:rPr>
              <a:t>КоАП РФ Статья 5.35. </a:t>
            </a:r>
            <a:r>
              <a:rPr lang="ru-RU" sz="2400" dirty="0" smtClean="0">
                <a:ln>
                  <a:solidFill>
                    <a:schemeClr val="tx1"/>
                  </a:solidFill>
                </a:ln>
                <a:latin typeface="-apple-system"/>
              </a:rPr>
              <a:t>«Неисполнение </a:t>
            </a:r>
            <a:r>
              <a:rPr lang="ru-RU" sz="2400" dirty="0">
                <a:ln>
                  <a:solidFill>
                    <a:schemeClr val="tx1"/>
                  </a:solidFill>
                </a:ln>
                <a:latin typeface="-apple-system"/>
              </a:rPr>
              <a:t>родителями или иными законными представителями несовершеннолетних обязанностей по содержанию и воспитанию </a:t>
            </a:r>
            <a:r>
              <a:rPr lang="ru-RU" sz="2400" dirty="0" smtClean="0">
                <a:ln>
                  <a:solidFill>
                    <a:schemeClr val="tx1"/>
                  </a:solidFill>
                </a:ln>
                <a:latin typeface="-apple-system"/>
              </a:rPr>
              <a:t>несовершеннолетних» </a:t>
            </a:r>
            <a:r>
              <a:rPr lang="ru-RU" sz="2400" dirty="0">
                <a:ln>
                  <a:solidFill>
                    <a:schemeClr val="tx1"/>
                  </a:solidFill>
                </a:ln>
                <a:latin typeface="-apple-system"/>
              </a:rPr>
              <a:t>влечет </a:t>
            </a:r>
            <a:r>
              <a:rPr lang="ru-RU" sz="2400" dirty="0" smtClean="0">
                <a:ln>
                  <a:solidFill>
                    <a:schemeClr val="tx1"/>
                  </a:solidFill>
                </a:ln>
                <a:latin typeface="-apple-system"/>
              </a:rPr>
              <a:t>наказание</a:t>
            </a:r>
            <a:r>
              <a:rPr lang="ru-RU" dirty="0">
                <a:ln>
                  <a:solidFill>
                    <a:schemeClr val="tx1"/>
                  </a:solidFill>
                </a:ln>
                <a:latin typeface="-apple-system"/>
              </a:rPr>
              <a:t>:</a:t>
            </a:r>
            <a:endParaRPr lang="ru-RU" dirty="0" smtClean="0">
              <a:ln>
                <a:solidFill>
                  <a:schemeClr val="tx1"/>
                </a:solidFill>
              </a:ln>
              <a:latin typeface="-apple-system"/>
            </a:endParaRPr>
          </a:p>
        </p:txBody>
      </p:sp>
      <p:cxnSp>
        <p:nvCxnSpPr>
          <p:cNvPr id="10" name="Прямая со стрелкой 9"/>
          <p:cNvCxnSpPr>
            <a:stCxn id="7" idx="2"/>
          </p:cNvCxnSpPr>
          <p:nvPr/>
        </p:nvCxnSpPr>
        <p:spPr>
          <a:xfrm flipH="1">
            <a:off x="3347864" y="5079960"/>
            <a:ext cx="1224136" cy="221248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>
            <a:stCxn id="7" idx="2"/>
          </p:cNvCxnSpPr>
          <p:nvPr/>
        </p:nvCxnSpPr>
        <p:spPr>
          <a:xfrm>
            <a:off x="4572000" y="5079960"/>
            <a:ext cx="1080120" cy="221248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71500" y="5079960"/>
            <a:ext cx="352839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/>
              <a:t>наложения </a:t>
            </a:r>
            <a:r>
              <a:rPr lang="ru-RU" sz="2400" dirty="0"/>
              <a:t>административного штрафа в размере до пяти тысяч рублей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5400092" y="5289513"/>
            <a:ext cx="35283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/>
              <a:t>административный арест на срок до пяти суток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328691940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2060848"/>
            <a:ext cx="9108504" cy="6240518"/>
          </a:xfrm>
        </p:spPr>
        <p:txBody>
          <a:bodyPr>
            <a:normAutofit/>
          </a:bodyPr>
          <a:lstStyle/>
          <a:p>
            <a:pPr marL="64008" indent="457200" algn="just">
              <a:buNone/>
            </a:pPr>
            <a:r>
              <a:rPr lang="ru-RU" sz="2400" dirty="0" smtClean="0">
                <a:latin typeface="Bahnschrift SemiBold" pitchFamily="34" charset="0"/>
              </a:rPr>
              <a:t>Презентация подготовлена в рамках работы Центра правового просвещения и профессиональной адаптации студентов ВСГУТУ.</a:t>
            </a:r>
          </a:p>
          <a:p>
            <a:pPr marL="64008" indent="457200" algn="just">
              <a:buNone/>
            </a:pPr>
            <a:endParaRPr lang="ru-RU" sz="2400" dirty="0" smtClean="0">
              <a:latin typeface="Bahnschrift SemiBold" pitchFamily="34" charset="0"/>
            </a:endParaRPr>
          </a:p>
          <a:p>
            <a:pPr marL="64008" indent="457200" algn="just">
              <a:buNone/>
            </a:pPr>
            <a:r>
              <a:rPr lang="ru-RU" sz="2400" dirty="0" smtClean="0">
                <a:latin typeface="Bahnschrift SemiBold" pitchFamily="34" charset="0"/>
              </a:rPr>
              <a:t>Руководитель </a:t>
            </a:r>
            <a:r>
              <a:rPr lang="ru-RU" sz="2400" dirty="0">
                <a:latin typeface="Bahnschrift SemiBold" pitchFamily="34" charset="0"/>
              </a:rPr>
              <a:t>Ц</a:t>
            </a:r>
            <a:r>
              <a:rPr lang="ru-RU" sz="2400" dirty="0" smtClean="0">
                <a:latin typeface="Bahnschrift SemiBold" pitchFamily="34" charset="0"/>
              </a:rPr>
              <a:t>ентра: </a:t>
            </a:r>
            <a:r>
              <a:rPr lang="ru-RU" sz="2400" dirty="0" err="1" smtClean="0">
                <a:latin typeface="Bahnschrift SemiBold" pitchFamily="34" charset="0"/>
              </a:rPr>
              <a:t>д.ю.н</a:t>
            </a:r>
            <a:r>
              <a:rPr lang="ru-RU" sz="2400" dirty="0" smtClean="0">
                <a:latin typeface="Bahnschrift SemiBold" pitchFamily="34" charset="0"/>
              </a:rPr>
              <a:t>.</a:t>
            </a:r>
            <a:r>
              <a:rPr lang="en-US" sz="2400" dirty="0" smtClean="0">
                <a:latin typeface="Bahnschrift SemiBold" pitchFamily="34" charset="0"/>
              </a:rPr>
              <a:t>,</a:t>
            </a:r>
            <a:r>
              <a:rPr lang="ru-RU" sz="2400" dirty="0" smtClean="0">
                <a:latin typeface="Bahnschrift SemiBold" pitchFamily="34" charset="0"/>
              </a:rPr>
              <a:t> доцент Е.И. Попова.</a:t>
            </a:r>
          </a:p>
          <a:p>
            <a:pPr marL="64008" indent="457200" algn="just">
              <a:buNone/>
            </a:pPr>
            <a:endParaRPr lang="ru-RU" sz="2400" dirty="0" smtClean="0">
              <a:latin typeface="Bahnschrift SemiBold" pitchFamily="34" charset="0"/>
            </a:endParaRPr>
          </a:p>
          <a:p>
            <a:pPr marL="64008" indent="457200" algn="just">
              <a:buNone/>
            </a:pPr>
            <a:r>
              <a:rPr lang="ru-RU" sz="2400" dirty="0" smtClean="0">
                <a:latin typeface="Bahnschrift SemiBold" pitchFamily="34" charset="0"/>
              </a:rPr>
              <a:t>Материал подготовлен по состоянию на 01.12.2021 г.</a:t>
            </a:r>
            <a:endParaRPr lang="ru-RU" sz="2400" dirty="0">
              <a:latin typeface="Bahnschrift SemiBold" pitchFamily="34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452320" y="476672"/>
            <a:ext cx="1440160" cy="1440160"/>
          </a:xfrm>
          <a:prstGeom prst="rect">
            <a:avLst/>
          </a:prstGeo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tx1"/>
            </a:gs>
            <a:gs pos="60000">
              <a:schemeClr val="bg2">
                <a:shade val="92000"/>
                <a:satMod val="230000"/>
              </a:schemeClr>
            </a:gs>
            <a:gs pos="100000">
              <a:schemeClr val="bg2">
                <a:tint val="85000"/>
                <a:satMod val="40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Text Box 1"/>
          <p:cNvSpPr txBox="1">
            <a:spLocks noChangeArrowheads="1"/>
          </p:cNvSpPr>
          <p:nvPr/>
        </p:nvSpPr>
        <p:spPr bwMode="auto">
          <a:xfrm>
            <a:off x="4967288" y="4176713"/>
            <a:ext cx="3903662" cy="909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8674" name="Text Box 2"/>
          <p:cNvSpPr txBox="1">
            <a:spLocks noChangeArrowheads="1"/>
          </p:cNvSpPr>
          <p:nvPr/>
        </p:nvSpPr>
        <p:spPr bwMode="auto">
          <a:xfrm>
            <a:off x="422275" y="-2663825"/>
            <a:ext cx="8002588" cy="4435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ctr">
              <a:buClrTx/>
              <a:buFontTx/>
              <a:buNone/>
            </a:pPr>
            <a:r>
              <a:rPr lang="ru-RU" altLang="ru-RU" sz="44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Corbel" panose="020B0503020204020204" pitchFamily="34" charset="0"/>
                <a:ea typeface="Microsoft YaHei" panose="020B0503020204020204" pitchFamily="34" charset="-122"/>
              </a:rPr>
              <a:t>СПАСИБО ЗА ВНИМАНИЕ!</a:t>
            </a:r>
          </a:p>
        </p:txBody>
      </p:sp>
      <p:pic>
        <p:nvPicPr>
          <p:cNvPr id="28675" name="Picture 3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60363" y="1800225"/>
            <a:ext cx="3940175" cy="3816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28676" name="Text Box 4"/>
          <p:cNvSpPr txBox="1">
            <a:spLocks noChangeArrowheads="1"/>
          </p:cNvSpPr>
          <p:nvPr/>
        </p:nvSpPr>
        <p:spPr bwMode="auto">
          <a:xfrm>
            <a:off x="3390900" y="4608513"/>
            <a:ext cx="5608638" cy="2011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r">
              <a:buClrTx/>
              <a:buFontTx/>
              <a:buNone/>
            </a:pPr>
            <a:r>
              <a:rPr lang="ru-RU" altLang="ru-RU" b="1" dirty="0">
                <a:solidFill>
                  <a:schemeClr val="tx1"/>
                </a:solidFill>
              </a:rPr>
              <a:t>Авторы-составители:</a:t>
            </a:r>
          </a:p>
          <a:p>
            <a:pPr algn="r">
              <a:buClrTx/>
              <a:buFontTx/>
              <a:buNone/>
            </a:pPr>
            <a:endParaRPr lang="ru-RU" altLang="ru-RU" b="1" dirty="0">
              <a:solidFill>
                <a:schemeClr val="tx1"/>
              </a:solidFill>
            </a:endParaRPr>
          </a:p>
          <a:p>
            <a:pPr algn="r">
              <a:buClrTx/>
              <a:buFontTx/>
              <a:buNone/>
            </a:pPr>
            <a:r>
              <a:rPr lang="ru-RU" altLang="ru-RU" b="1" dirty="0">
                <a:solidFill>
                  <a:schemeClr val="tx1"/>
                </a:solidFill>
              </a:rPr>
              <a:t>Студенты ВСГУТУ юридического </a:t>
            </a:r>
            <a:r>
              <a:rPr lang="ru-RU" altLang="ru-RU" b="1" dirty="0" smtClean="0">
                <a:solidFill>
                  <a:schemeClr val="tx1"/>
                </a:solidFill>
              </a:rPr>
              <a:t>факультета</a:t>
            </a:r>
          </a:p>
          <a:p>
            <a:pPr algn="r">
              <a:buClrTx/>
              <a:buFontTx/>
              <a:buNone/>
            </a:pPr>
            <a:r>
              <a:rPr lang="ru-RU" altLang="ru-RU" b="1" dirty="0" smtClean="0">
                <a:solidFill>
                  <a:schemeClr val="tx1"/>
                </a:solidFill>
              </a:rPr>
              <a:t>Первая Кристина Олеговна</a:t>
            </a:r>
          </a:p>
          <a:p>
            <a:pPr algn="r">
              <a:buClrTx/>
              <a:buFontTx/>
              <a:buNone/>
            </a:pPr>
            <a:r>
              <a:rPr lang="ru-RU" altLang="ru-RU" b="1" dirty="0" smtClean="0">
                <a:solidFill>
                  <a:schemeClr val="tx1"/>
                </a:solidFill>
              </a:rPr>
              <a:t>Иванова Анна Алексеевна</a:t>
            </a:r>
            <a:endParaRPr lang="ru-RU" altLang="ru-RU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547996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161242"/>
          </a:xfrm>
          <a:solidFill>
            <a:schemeClr val="bg2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Понятие </a:t>
            </a:r>
            <a:r>
              <a:rPr lang="ru-RU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вейпа</a:t>
            </a: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 и </a:t>
            </a:r>
            <a:r>
              <a:rPr lang="ru-RU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вейпинга</a:t>
            </a:r>
            <a:endParaRPr lang="ru-RU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772816"/>
            <a:ext cx="4320480" cy="4572000"/>
          </a:xfrm>
        </p:spPr>
        <p:txBody>
          <a:bodyPr>
            <a:normAutofit fontScale="85000" lnSpcReduction="20000"/>
          </a:bodyPr>
          <a:lstStyle/>
          <a:p>
            <a:pPr marL="64008" indent="457200" algn="just" fontAlgn="t">
              <a:buNone/>
            </a:pPr>
            <a:r>
              <a:rPr lang="ru-RU" sz="3200" dirty="0" smtClean="0">
                <a:latin typeface="Bahnschrift SemiBold" pitchFamily="34" charset="0"/>
                <a:cs typeface="Times New Roman" panose="02020603050405020304" pitchFamily="18" charset="0"/>
              </a:rPr>
              <a:t>Слово английского происхождения «</a:t>
            </a:r>
            <a:r>
              <a:rPr lang="ru-RU" sz="3200" dirty="0" err="1" smtClean="0">
                <a:latin typeface="Bahnschrift SemiBold" pitchFamily="34" charset="0"/>
                <a:cs typeface="Times New Roman" panose="02020603050405020304" pitchFamily="18" charset="0"/>
              </a:rPr>
              <a:t>vape</a:t>
            </a:r>
            <a:r>
              <a:rPr lang="ru-RU" sz="3200" dirty="0" smtClean="0">
                <a:latin typeface="Bahnschrift SemiBold" pitchFamily="34" charset="0"/>
                <a:cs typeface="Times New Roman" panose="02020603050405020304" pitchFamily="18" charset="0"/>
              </a:rPr>
              <a:t>» не имеет строгой трактовки, поскольку является производным от «</a:t>
            </a:r>
            <a:r>
              <a:rPr lang="ru-RU" sz="3200" dirty="0" err="1" smtClean="0">
                <a:latin typeface="Bahnschrift SemiBold" pitchFamily="34" charset="0"/>
                <a:cs typeface="Times New Roman" panose="02020603050405020304" pitchFamily="18" charset="0"/>
              </a:rPr>
              <a:t>vapour</a:t>
            </a:r>
            <a:r>
              <a:rPr lang="ru-RU" sz="3200" dirty="0" smtClean="0">
                <a:latin typeface="Bahnschrift SemiBold" pitchFamily="34" charset="0"/>
                <a:cs typeface="Times New Roman" panose="02020603050405020304" pitchFamily="18" charset="0"/>
              </a:rPr>
              <a:t>», что означает пар. Наиболее известный перевод звучит как: это процесс вдыхания и выдыхания пара, производимого электронной сигаретой или схожим устройством.</a:t>
            </a:r>
          </a:p>
          <a:p>
            <a:pPr marL="64008" indent="0" fontAlgn="t">
              <a:buNone/>
            </a:pPr>
            <a:endParaRPr lang="ru-RU" sz="3200" dirty="0">
              <a:latin typeface="Bahnschrift SemiBold" pitchFamily="34" charset="0"/>
              <a:cs typeface="Times New Roman" panose="02020603050405020304" pitchFamily="18" charset="0"/>
            </a:endParaRPr>
          </a:p>
          <a:p>
            <a:pPr>
              <a:buNone/>
            </a:pP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48064" y="1628800"/>
            <a:ext cx="3433518" cy="3440385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sp>
        <p:nvSpPr>
          <p:cNvPr id="5" name="TextBox 4"/>
          <p:cNvSpPr txBox="1"/>
          <p:nvPr/>
        </p:nvSpPr>
        <p:spPr>
          <a:xfrm>
            <a:off x="5292080" y="5229200"/>
            <a:ext cx="3456384" cy="1323439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00" b="1" dirty="0" smtClean="0"/>
              <a:t>Создатель электронной сигареты </a:t>
            </a:r>
          </a:p>
          <a:p>
            <a:pPr algn="ctr"/>
            <a:r>
              <a:rPr lang="ru-RU" sz="2000" b="1" dirty="0" smtClean="0"/>
              <a:t>китайский ученый – фармацевт Хон </a:t>
            </a:r>
            <a:r>
              <a:rPr lang="ru-RU" sz="2000" b="1" dirty="0"/>
              <a:t>Лик 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232680"/>
          </a:xfrm>
          <a:solidFill>
            <a:schemeClr val="bg2">
              <a:lumMod val="50000"/>
            </a:schemeClr>
          </a:solidFill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ru-RU" sz="3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Особенности </a:t>
            </a:r>
            <a:r>
              <a:rPr lang="ru-RU" sz="36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э</a:t>
            </a:r>
            <a:r>
              <a:rPr lang="ru-RU" sz="3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лектронных сигарет</a:t>
            </a:r>
            <a:endParaRPr lang="ru-RU" sz="36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2338280"/>
          </a:xfrm>
        </p:spPr>
        <p:txBody>
          <a:bodyPr>
            <a:normAutofit/>
          </a:bodyPr>
          <a:lstStyle/>
          <a:p>
            <a:pPr marL="0" indent="457200" algn="just">
              <a:spcBef>
                <a:spcPts val="0"/>
              </a:spcBef>
              <a:buNone/>
            </a:pPr>
            <a:r>
              <a:rPr lang="ru-RU" sz="2400" dirty="0" smtClean="0">
                <a:latin typeface="Bahnschrift" pitchFamily="34" charset="0"/>
              </a:rPr>
              <a:t>Электронная сигарета — альтернатива обычному табаку, главным преимуществом курения которой (в основном это преимущество для окружающих) является отсутствие едкого дыма и угарного газа.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07504" y="5301208"/>
            <a:ext cx="8928992" cy="1477328"/>
          </a:xfrm>
          <a:prstGeom prst="rect">
            <a:avLst/>
          </a:prstGeom>
          <a:ln>
            <a:solidFill>
              <a:schemeClr val="accent3">
                <a:lumMod val="50000"/>
              </a:schemeClr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400" dirty="0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  <a:latin typeface="Bahnschrift" pitchFamily="34" charset="0"/>
              </a:rPr>
              <a:t>Запомни правило: </a:t>
            </a:r>
            <a:r>
              <a:rPr lang="ru-RU" sz="2400" dirty="0">
                <a:latin typeface="Bahnschrift" pitchFamily="34" charset="0"/>
              </a:rPr>
              <a:t>«меняя обычный табак на умное устройство, ты не избавляешься от никотинового рабства, все так же позволяя сигарете управлять своей </a:t>
            </a:r>
            <a:r>
              <a:rPr lang="ru-RU" sz="2400" dirty="0" smtClean="0">
                <a:latin typeface="Bahnschrift" pitchFamily="34" charset="0"/>
              </a:rPr>
              <a:t>жизнью»</a:t>
            </a:r>
            <a:r>
              <a:rPr lang="ru-RU" sz="2400" dirty="0" smtClean="0">
                <a:latin typeface="Bahnschrift SemiBold" pitchFamily="34" charset="0"/>
              </a:rPr>
              <a:t>.</a:t>
            </a:r>
            <a:endParaRPr lang="ru-RU" sz="2400" dirty="0">
              <a:latin typeface="Bahnschrift SemiBold" pitchFamily="34" charset="0"/>
            </a:endParaRPr>
          </a:p>
          <a:p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979712" y="3307034"/>
            <a:ext cx="5400600" cy="186537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714488"/>
            <a:ext cx="8229600" cy="4740320"/>
          </a:xfrm>
        </p:spPr>
        <p:txBody>
          <a:bodyPr/>
          <a:lstStyle/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bg2">
              <a:lumMod val="50000"/>
            </a:schemeClr>
          </a:solidFill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История электронных сигарет</a:t>
            </a:r>
            <a:endParaRPr lang="ru-RU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457200" algn="just">
              <a:spcBef>
                <a:spcPts val="0"/>
              </a:spcBef>
              <a:buNone/>
            </a:pPr>
            <a:r>
              <a:rPr lang="ru-RU" sz="2000" dirty="0" smtClean="0">
                <a:latin typeface="Bahnschrift" pitchFamily="34" charset="0"/>
              </a:rPr>
              <a:t>Вопреки всеобщему мнению, что </a:t>
            </a:r>
            <a:r>
              <a:rPr lang="ru-RU" sz="2000" dirty="0" err="1" smtClean="0">
                <a:latin typeface="Bahnschrift" pitchFamily="34" charset="0"/>
              </a:rPr>
              <a:t>вейпинг</a:t>
            </a:r>
            <a:r>
              <a:rPr lang="ru-RU" sz="2000" dirty="0" smtClean="0">
                <a:latin typeface="Bahnschrift" pitchFamily="34" charset="0"/>
              </a:rPr>
              <a:t> это что-то новое и молодое, стоит сказать, что первое право на электронную сигарету было заявлено в 1927 году, а первая «</a:t>
            </a:r>
            <a:r>
              <a:rPr lang="ru-RU" sz="2000" b="1" dirty="0" smtClean="0">
                <a:latin typeface="Bahnschrift" pitchFamily="34" charset="0"/>
              </a:rPr>
              <a:t>бездымная сигарета</a:t>
            </a:r>
            <a:r>
              <a:rPr lang="ru-RU" sz="2000" dirty="0" smtClean="0">
                <a:latin typeface="Bahnschrift" pitchFamily="34" charset="0"/>
              </a:rPr>
              <a:t>», как ее тогда называли, в 1963 году. На тот момент эти «девайсы» выглядели совсем иначе и были внушительных размеров, которые нельзя было просто положить в карман и взять с собой на работу.</a:t>
            </a:r>
            <a:endParaRPr lang="ru-RU" sz="2000" dirty="0">
              <a:latin typeface="Bahnschrift" pitchFamily="34" charset="0"/>
            </a:endParaRPr>
          </a:p>
        </p:txBody>
      </p:sp>
      <p:pic>
        <p:nvPicPr>
          <p:cNvPr id="1026" name="Picture 2" descr="https://sun9-32.userapi.com/impf/c845420/v845420357/1bedcf/GiM6se0Si5U.jpg?size=826x501&amp;quality=96&amp;sign=6a428b5931b2bc9cce80fdc5b05e36b2&amp;type=album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28596" y="4286256"/>
            <a:ext cx="3714776" cy="2357454"/>
          </a:xfrm>
          <a:prstGeom prst="rect">
            <a:avLst/>
          </a:prstGeom>
          <a:noFill/>
        </p:spPr>
      </p:pic>
      <p:pic>
        <p:nvPicPr>
          <p:cNvPr id="1028" name="Picture 4" descr="https://sun9-74.userapi.com/impf/c845420/v845420357/1bedd8/Jrr3RO_lTw4.jpg?size=1044x735&amp;quality=96&amp;sign=24c9f3a4ee3255000b4648a6e30be310&amp;type=album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429124" y="4286256"/>
            <a:ext cx="4229092" cy="235745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3999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04118"/>
          </a:xfrm>
          <a:solidFill>
            <a:schemeClr val="bg2">
              <a:lumMod val="50000"/>
            </a:schemeClr>
          </a:solidFill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Вред от курения </a:t>
            </a:r>
            <a:r>
              <a:rPr lang="ru-RU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вейпа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 numCol="2">
            <a:normAutofit/>
          </a:bodyPr>
          <a:lstStyle/>
          <a:p>
            <a:pPr marL="64008" indent="0" fontAlgn="t">
              <a:buNone/>
            </a:pP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4008" indent="0" fontAlgn="t">
              <a:buNone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Одышка, кашель и боль в горле. Данные симптомы связаны с присутствием в большинстве устройств компонента –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пропиленгликоля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fontAlgn="t"/>
            <a:endParaRPr lang="ru-RU" sz="19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t"/>
            <a:endParaRPr lang="ru-RU" sz="19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t"/>
            <a:endParaRPr lang="ru-RU" sz="19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t"/>
            <a:endParaRPr lang="ru-RU" sz="19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t"/>
            <a:endParaRPr lang="ru-RU" sz="19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t"/>
            <a:endParaRPr lang="ru-RU" sz="19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4008" indent="0" fontAlgn="t">
              <a:buNone/>
            </a:pPr>
            <a:endParaRPr lang="ru-RU" sz="1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4008" indent="0" fontAlgn="t">
              <a:buNone/>
            </a:pP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4008" indent="0" fontAlgn="t">
              <a:buNone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Сухость в горле, потливость и рвотные рефлексы. Состояние такого рода связывают с аллергической реакцией на составляющие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паропреобразователя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64008" indent="0">
              <a:buNone/>
            </a:pPr>
            <a:endParaRPr lang="ru-RU" dirty="0"/>
          </a:p>
        </p:txBody>
      </p:sp>
      <p:sp>
        <p:nvSpPr>
          <p:cNvPr id="4" name="Стрелка вниз 3"/>
          <p:cNvSpPr/>
          <p:nvPr/>
        </p:nvSpPr>
        <p:spPr>
          <a:xfrm>
            <a:off x="2000232" y="1785926"/>
            <a:ext cx="928694" cy="50006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Стрелка вниз 4"/>
          <p:cNvSpPr/>
          <p:nvPr/>
        </p:nvSpPr>
        <p:spPr>
          <a:xfrm>
            <a:off x="5929322" y="1785926"/>
            <a:ext cx="857256" cy="50006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99592" y="4124471"/>
            <a:ext cx="2609850" cy="2609850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716016" y="4598879"/>
            <a:ext cx="3547886" cy="199568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>
            <a:spLocks noGrp="1"/>
          </p:cNvSpPr>
          <p:nvPr>
            <p:ph idx="1"/>
          </p:nvPr>
        </p:nvSpPr>
        <p:spPr>
          <a:xfrm>
            <a:off x="500063" y="500063"/>
            <a:ext cx="8229600" cy="4572000"/>
          </a:xfrm>
        </p:spPr>
        <p:txBody>
          <a:bodyPr>
            <a:normAutofit fontScale="70000" lnSpcReduction="20000"/>
          </a:bodyPr>
          <a:lstStyle/>
          <a:p>
            <a:pPr algn="just" fontAlgn="t"/>
            <a:r>
              <a:rPr lang="ru-RU" sz="3200" dirty="0" smtClean="0">
                <a:latin typeface="Bahnschrift" pitchFamily="34" charset="0"/>
                <a:cs typeface="Times New Roman" panose="02020603050405020304" pitchFamily="18" charset="0"/>
              </a:rPr>
              <a:t>Нестабильное сердцебиение. Вызывается симптом активным использованием сигареты или неправильно выбранной жесткости подачи пара. </a:t>
            </a:r>
          </a:p>
          <a:p>
            <a:pPr algn="just" fontAlgn="t"/>
            <a:endParaRPr lang="ru-RU" sz="3200" dirty="0" smtClean="0">
              <a:latin typeface="Bahnschrift" pitchFamily="34" charset="0"/>
              <a:cs typeface="Times New Roman" panose="02020603050405020304" pitchFamily="18" charset="0"/>
            </a:endParaRPr>
          </a:p>
          <a:p>
            <a:pPr algn="just" fontAlgn="t"/>
            <a:r>
              <a:rPr lang="ru-RU" sz="3200" dirty="0" smtClean="0">
                <a:latin typeface="Bahnschrift" pitchFamily="34" charset="0"/>
                <a:cs typeface="Times New Roman" panose="02020603050405020304" pitchFamily="18" charset="0"/>
              </a:rPr>
              <a:t>Астматические приступы. Если учитывать небольшой возраст курильщика, то его легкие просто не готовы к нагрузке от вдыхаемого пара. Приступ астмы – удушье, нехватка воздуха для вдоха или недостаточность сил для выдоха, связанное с сужением сосудов и спазмом в бронхах.</a:t>
            </a:r>
          </a:p>
          <a:p>
            <a:pPr marL="64008" indent="0" algn="just" fontAlgn="t">
              <a:buNone/>
            </a:pPr>
            <a:endParaRPr lang="ru-RU" sz="3200" dirty="0" smtClean="0">
              <a:latin typeface="Bahnschrift" pitchFamily="34" charset="0"/>
              <a:cs typeface="Times New Roman" panose="02020603050405020304" pitchFamily="18" charset="0"/>
            </a:endParaRPr>
          </a:p>
          <a:p>
            <a:pPr algn="just" fontAlgn="t"/>
            <a:r>
              <a:rPr lang="ru-RU" sz="3200" dirty="0" smtClean="0">
                <a:latin typeface="Bahnschrift" pitchFamily="34" charset="0"/>
                <a:cs typeface="Times New Roman" panose="02020603050405020304" pitchFamily="18" charset="0"/>
              </a:rPr>
              <a:t>Главной, и самой страшной, опасностью от использования электронной сигареты подростками является, толчок к развитию онкологии</a:t>
            </a:r>
            <a:endParaRPr lang="ru-RU" sz="3200" dirty="0" smtClean="0">
              <a:latin typeface="Bahnschrift" pitchFamily="34" charset="0"/>
            </a:endParaRPr>
          </a:p>
          <a:p>
            <a:endParaRPr lang="ru-RU" dirty="0"/>
          </a:p>
        </p:txBody>
      </p:sp>
      <p:pic>
        <p:nvPicPr>
          <p:cNvPr id="22532" name="Picture 4" descr="https://fb.ru/misc/i/gallery/47518/2353991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285852" y="5072074"/>
            <a:ext cx="1928826" cy="1571636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22534" name="Picture 6" descr="https://thumbs.dreamstime.com/z/%D0%BF%D0%BE%D0%B6%D0%B8%D0%BB%D0%B0%D1%8F-%D0%B6%D0%B5%D0%BD%D1%89%D0%B8%D0%BD%D0%B0-%D0%BE%D0%B3%D1%80%D0%B0%D0%BD%D0%B8%D1%87%D0%B8%D0%B2%D0%B0%D1%8F-%D0%B8-%D0%B4%D0%B5%D1%80%D0%B6%D0%B0-%D0%B1%D1%80%D1%8B%D0%B7%D0%B3-%D0%B0%D1%81%D1%82%D0%BC%D1%8B-100234807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286248" y="5143512"/>
            <a:ext cx="3857652" cy="1500174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Яркая">
  <a:themeElements>
    <a:clrScheme name="Метро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Ярк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Яркая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962</TotalTime>
  <Words>1022</Words>
  <Application>Microsoft Office PowerPoint</Application>
  <PresentationFormat>Экран (4:3)</PresentationFormat>
  <Paragraphs>93</Paragraphs>
  <Slides>23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12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36" baseType="lpstr">
      <vt:lpstr>Microsoft YaHei</vt:lpstr>
      <vt:lpstr>-apple-system</vt:lpstr>
      <vt:lpstr>Arial</vt:lpstr>
      <vt:lpstr>Bahnschrift</vt:lpstr>
      <vt:lpstr>Bahnschrift SemiBold</vt:lpstr>
      <vt:lpstr>Calibri</vt:lpstr>
      <vt:lpstr>Century Gothic</vt:lpstr>
      <vt:lpstr>Corbel</vt:lpstr>
      <vt:lpstr>Tahoma</vt:lpstr>
      <vt:lpstr>Times New Roman</vt:lpstr>
      <vt:lpstr>Verdana</vt:lpstr>
      <vt:lpstr>Wingdings 2</vt:lpstr>
      <vt:lpstr>Яркая</vt:lpstr>
      <vt:lpstr>Презентация PowerPoint</vt:lpstr>
      <vt:lpstr>Презентация PowerPoint</vt:lpstr>
      <vt:lpstr>Понятие вейпа и вейпинга</vt:lpstr>
      <vt:lpstr>Особенности электронных сигарет</vt:lpstr>
      <vt:lpstr>Презентация PowerPoint</vt:lpstr>
      <vt:lpstr>История электронных сигарет</vt:lpstr>
      <vt:lpstr>Презентация PowerPoint</vt:lpstr>
      <vt:lpstr>Вред от курения вейпа</vt:lpstr>
      <vt:lpstr>Презентация PowerPoint</vt:lpstr>
      <vt:lpstr>Презентация PowerPoint</vt:lpstr>
      <vt:lpstr>Презентация PowerPoint</vt:lpstr>
      <vt:lpstr>Пример из жизненной ситуации</vt:lpstr>
      <vt:lpstr>Презентация PowerPoint</vt:lpstr>
      <vt:lpstr>Презентация PowerPoint</vt:lpstr>
      <vt:lpstr>Запреты на использование вейпов</vt:lpstr>
      <vt:lpstr>Презентация PowerPoint</vt:lpstr>
      <vt:lpstr>Юридическая ответственность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«Вейпинг и курение Вред курения электронных сигарет»</dc:title>
  <dc:creator>Пользователь Windows</dc:creator>
  <cp:lastModifiedBy>Борис</cp:lastModifiedBy>
  <cp:revision>46</cp:revision>
  <dcterms:created xsi:type="dcterms:W3CDTF">2021-11-28T16:48:38Z</dcterms:created>
  <dcterms:modified xsi:type="dcterms:W3CDTF">2023-05-26T11:02:19Z</dcterms:modified>
</cp:coreProperties>
</file>