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83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4" r:id="rId11"/>
    <p:sldId id="275" r:id="rId12"/>
    <p:sldId id="270" r:id="rId13"/>
    <p:sldId id="276" r:id="rId14"/>
    <p:sldId id="271" r:id="rId15"/>
    <p:sldId id="265" r:id="rId16"/>
    <p:sldId id="277" r:id="rId17"/>
    <p:sldId id="267" r:id="rId18"/>
    <p:sldId id="278" r:id="rId19"/>
    <p:sldId id="279" r:id="rId20"/>
    <p:sldId id="280" r:id="rId21"/>
    <p:sldId id="281" r:id="rId22"/>
    <p:sldId id="272" r:id="rId23"/>
    <p:sldId id="284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E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136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C7F4EC-6A8A-4BEE-9222-77F0C5A333EA}" type="datetimeFigureOut">
              <a:rPr lang="ru-RU" smtClean="0"/>
              <a:t>26.05.2023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3D283F-67A8-4E50-A444-906C5227D3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699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8BF3C95-AC91-422C-A5F7-D92058E6784D}" type="slidenum">
              <a:rPr lang="en-US" altLang="ru-RU"/>
              <a:pPr/>
              <a:t>1</a:t>
            </a:fld>
            <a:endParaRPr lang="en-US" altLang="ru-RU"/>
          </a:p>
        </p:txBody>
      </p:sp>
      <p:sp>
        <p:nvSpPr>
          <p:cNvPr id="296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6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6575"/>
            <a:ext cx="5486400" cy="4108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>
              <a:buClrTx/>
              <a:buFontTx/>
              <a:buNone/>
            </a:pPr>
            <a:fld id="{CCE0467F-6421-4441-93B1-38EA248639B1}" type="slidenum">
              <a:rPr lang="en-US" altLang="ru-RU" sz="1200">
                <a:latin typeface="Arial" panose="020B0604020202020204" pitchFamily="34" charset="0"/>
              </a:rPr>
              <a:pPr algn="r">
                <a:buClrTx/>
                <a:buFontTx/>
                <a:buNone/>
              </a:pPr>
              <a:t>1</a:t>
            </a:fld>
            <a:endParaRPr lang="en-US" altLang="ru-RU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0267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19E71B0-4D47-4BF0-84B5-110F621684A3}" type="slidenum">
              <a:rPr lang="en-US" altLang="ru-RU"/>
              <a:pPr/>
              <a:t>23</a:t>
            </a:fld>
            <a:endParaRPr lang="en-US" altLang="ru-RU"/>
          </a:p>
        </p:txBody>
      </p:sp>
      <p:sp>
        <p:nvSpPr>
          <p:cNvPr id="491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6575"/>
            <a:ext cx="5486400" cy="4108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117814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41DC050-9CD8-47C1-B3EC-C371B596640D}" type="datetimeFigureOut">
              <a:rPr lang="ru-RU" smtClean="0"/>
              <a:pPr/>
              <a:t>26.05.2023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1949A82-8BA8-48EE-8A70-22A33D6C5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DC050-9CD8-47C1-B3EC-C371B596640D}" type="datetimeFigureOut">
              <a:rPr lang="ru-RU" smtClean="0"/>
              <a:pPr/>
              <a:t>26.05.2023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49A82-8BA8-48EE-8A70-22A33D6C5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DC050-9CD8-47C1-B3EC-C371B596640D}" type="datetimeFigureOut">
              <a:rPr lang="ru-RU" smtClean="0"/>
              <a:pPr/>
              <a:t>26.05.2023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49A82-8BA8-48EE-8A70-22A33D6C5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41DC050-9CD8-47C1-B3EC-C371B596640D}" type="datetimeFigureOut">
              <a:rPr lang="ru-RU" smtClean="0"/>
              <a:pPr/>
              <a:t>26.05.2023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49A82-8BA8-48EE-8A70-22A33D6C5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41DC050-9CD8-47C1-B3EC-C371B596640D}" type="datetimeFigureOut">
              <a:rPr lang="ru-RU" smtClean="0"/>
              <a:pPr/>
              <a:t>26.05.2023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1949A82-8BA8-48EE-8A70-22A33D6C50B4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41DC050-9CD8-47C1-B3EC-C371B596640D}" type="datetimeFigureOut">
              <a:rPr lang="ru-RU" smtClean="0"/>
              <a:pPr/>
              <a:t>26.05.2023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1949A82-8BA8-48EE-8A70-22A33D6C5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41DC050-9CD8-47C1-B3EC-C371B596640D}" type="datetimeFigureOut">
              <a:rPr lang="ru-RU" smtClean="0"/>
              <a:pPr/>
              <a:t>26.05.2023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1949A82-8BA8-48EE-8A70-22A33D6C5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DC050-9CD8-47C1-B3EC-C371B596640D}" type="datetimeFigureOut">
              <a:rPr lang="ru-RU" smtClean="0"/>
              <a:pPr/>
              <a:t>26.05.2023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49A82-8BA8-48EE-8A70-22A33D6C5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41DC050-9CD8-47C1-B3EC-C371B596640D}" type="datetimeFigureOut">
              <a:rPr lang="ru-RU" smtClean="0"/>
              <a:pPr/>
              <a:t>26.05.2023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1949A82-8BA8-48EE-8A70-22A33D6C5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41DC050-9CD8-47C1-B3EC-C371B596640D}" type="datetimeFigureOut">
              <a:rPr lang="ru-RU" smtClean="0"/>
              <a:pPr/>
              <a:t>26.05.2023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1949A82-8BA8-48EE-8A70-22A33D6C5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41DC050-9CD8-47C1-B3EC-C371B596640D}" type="datetimeFigureOut">
              <a:rPr lang="ru-RU" smtClean="0"/>
              <a:pPr/>
              <a:t>26.05.2023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1949A82-8BA8-48EE-8A70-22A33D6C5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41DC050-9CD8-47C1-B3EC-C371B596640D}" type="datetimeFigureOut">
              <a:rPr lang="ru-RU" smtClean="0"/>
              <a:pPr/>
              <a:t>26.05.2023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1949A82-8BA8-48EE-8A70-22A33D6C5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1000">
              <a:schemeClr val="tx1"/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179388" y="188913"/>
            <a:ext cx="2089150" cy="295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ts val="4438"/>
              </a:lnSpc>
              <a:buClrTx/>
              <a:buFontTx/>
              <a:buNone/>
            </a:pPr>
            <a:r>
              <a:rPr lang="ru-RU" altLang="ru-RU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anose="020B0503020204020204" pitchFamily="34" charset="0"/>
                <a:ea typeface="Microsoft YaHei" panose="020B0503020204020204" pitchFamily="34" charset="-122"/>
              </a:rPr>
              <a:t>ПРОЕКТ:</a:t>
            </a:r>
            <a:br>
              <a:rPr lang="ru-RU" altLang="ru-RU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anose="020B0503020204020204" pitchFamily="34" charset="0"/>
                <a:ea typeface="Microsoft YaHei" panose="020B0503020204020204" pitchFamily="34" charset="-122"/>
              </a:rPr>
            </a:br>
            <a:r>
              <a:rPr lang="ru-RU" altLang="ru-RU" sz="2000" b="1" i="1" dirty="0">
                <a:solidFill>
                  <a:srgbClr val="002060"/>
                </a:solidFill>
                <a:latin typeface="Corbel" panose="020B0503020204020204" pitchFamily="34" charset="0"/>
                <a:ea typeface="Microsoft YaHei" panose="020B0503020204020204" pitchFamily="34" charset="-122"/>
              </a:rPr>
              <a:t>ПРАВОВОЕ </a:t>
            </a:r>
            <a:br>
              <a:rPr lang="ru-RU" altLang="ru-RU" sz="2000" b="1" i="1" dirty="0">
                <a:solidFill>
                  <a:srgbClr val="002060"/>
                </a:solidFill>
                <a:latin typeface="Corbel" panose="020B0503020204020204" pitchFamily="34" charset="0"/>
                <a:ea typeface="Microsoft YaHei" panose="020B0503020204020204" pitchFamily="34" charset="-122"/>
              </a:rPr>
            </a:br>
            <a:r>
              <a:rPr lang="ru-RU" altLang="ru-RU" sz="2000" b="1" i="1" dirty="0">
                <a:solidFill>
                  <a:srgbClr val="002060"/>
                </a:solidFill>
                <a:latin typeface="Corbel" panose="020B0503020204020204" pitchFamily="34" charset="0"/>
                <a:ea typeface="Microsoft YaHei" panose="020B0503020204020204" pitchFamily="34" charset="-122"/>
              </a:rPr>
              <a:t>ПРОСВЕЩЕНИЕ </a:t>
            </a:r>
            <a:br>
              <a:rPr lang="ru-RU" altLang="ru-RU" sz="2000" b="1" i="1" dirty="0">
                <a:solidFill>
                  <a:srgbClr val="002060"/>
                </a:solidFill>
                <a:latin typeface="Corbel" panose="020B0503020204020204" pitchFamily="34" charset="0"/>
                <a:ea typeface="Microsoft YaHei" panose="020B0503020204020204" pitchFamily="34" charset="-122"/>
              </a:rPr>
            </a:br>
            <a:r>
              <a:rPr lang="ru-RU" altLang="ru-RU" sz="2000" b="1" i="1" dirty="0">
                <a:solidFill>
                  <a:srgbClr val="002060"/>
                </a:solidFill>
                <a:latin typeface="Corbel" panose="020B0503020204020204" pitchFamily="34" charset="0"/>
                <a:ea typeface="Microsoft YaHei" panose="020B0503020204020204" pitchFamily="34" charset="-122"/>
              </a:rPr>
              <a:t>НА ЮФ ВСГУТУ</a:t>
            </a: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5555063" y="1700808"/>
            <a:ext cx="2729698" cy="525401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8CADAE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2800" b="1" dirty="0" smtClean="0">
                <a:solidFill>
                  <a:srgbClr val="002E54"/>
                </a:solidFill>
                <a:latin typeface="Arial" panose="020B0604020202020204" pitchFamily="34" charset="0"/>
              </a:rPr>
              <a:t>Вред от </a:t>
            </a:r>
            <a:r>
              <a:rPr lang="ru-RU" altLang="ru-RU" sz="2800" b="1" dirty="0" err="1" smtClean="0">
                <a:solidFill>
                  <a:srgbClr val="002E54"/>
                </a:solidFill>
                <a:latin typeface="Arial" panose="020B0604020202020204" pitchFamily="34" charset="0"/>
              </a:rPr>
              <a:t>вейпа</a:t>
            </a:r>
            <a:endParaRPr lang="ru-RU" altLang="ru-RU" sz="2800" b="1" dirty="0">
              <a:solidFill>
                <a:schemeClr val="tx2">
                  <a:lumMod val="2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7548563" y="5876925"/>
            <a:ext cx="1185862" cy="64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dirty="0">
                <a:solidFill>
                  <a:srgbClr val="002060"/>
                </a:solidFill>
                <a:latin typeface="Arial" panose="020B0604020202020204" pitchFamily="34" charset="0"/>
              </a:rPr>
              <a:t>Улан-Удэ</a:t>
            </a:r>
          </a:p>
          <a:p>
            <a:pPr algn="ctr">
              <a:buClrTx/>
              <a:buFontTx/>
              <a:buNone/>
            </a:pPr>
            <a:r>
              <a:rPr lang="ru-RU" altLang="ru-RU" dirty="0">
                <a:solidFill>
                  <a:srgbClr val="002060"/>
                </a:solidFill>
                <a:latin typeface="Arial" panose="020B0604020202020204" pitchFamily="34" charset="0"/>
              </a:rPr>
              <a:t>2021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5775325" y="431800"/>
            <a:ext cx="2289175" cy="917575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8CADAE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>
              <a:buClrTx/>
              <a:buFontTx/>
              <a:buNone/>
            </a:pPr>
            <a:r>
              <a:rPr lang="ru-RU" altLang="ru-RU" sz="5400" b="1" dirty="0">
                <a:solidFill>
                  <a:srgbClr val="002060"/>
                </a:solidFill>
                <a:latin typeface="Arial" panose="020B0604020202020204" pitchFamily="34" charset="0"/>
              </a:rPr>
              <a:t>Тема: </a:t>
            </a:r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60000">
            <a:off x="477838" y="2698750"/>
            <a:ext cx="3740150" cy="373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10725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332656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/>
              <a:t>Электронные сигареты делают из подростков заядлых курильщиков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1700808"/>
            <a:ext cx="8568952" cy="304698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indent="457200" algn="just"/>
            <a:r>
              <a:rPr lang="ru-RU" sz="24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Запомни!!! </a:t>
            </a:r>
            <a:r>
              <a:rPr lang="ru-RU" sz="2400" dirty="0" smtClean="0"/>
              <a:t>Не нужно поддаваться в подростковом возрасте окружающему влиянию. </a:t>
            </a:r>
            <a:r>
              <a:rPr lang="ru-RU" sz="2400" dirty="0"/>
              <a:t>Как </a:t>
            </a:r>
            <a:r>
              <a:rPr lang="ru-RU" sz="2400" dirty="0" smtClean="0"/>
              <a:t>итог: можно начать </a:t>
            </a:r>
            <a:r>
              <a:rPr lang="ru-RU" sz="2400" dirty="0"/>
              <a:t>рано курить, дабы доказать окружающим, что </a:t>
            </a:r>
            <a:r>
              <a:rPr lang="ru-RU" sz="2400" dirty="0" smtClean="0"/>
              <a:t>ты взрослый и тебе можно «все». </a:t>
            </a:r>
          </a:p>
          <a:p>
            <a:pPr indent="457200" algn="just"/>
            <a:r>
              <a:rPr lang="ru-RU" sz="2400" dirty="0" smtClean="0"/>
              <a:t>Из-за этого приобретается статус </a:t>
            </a:r>
            <a:r>
              <a:rPr lang="ru-RU" sz="2400" dirty="0"/>
              <a:t>активного курильщика именно с электронных сигарет, думая, что такой подвид сигарет абсолютно безопасен и безвреден.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12840" y="4869160"/>
            <a:ext cx="1790328" cy="1790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829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1663808"/>
            <a:ext cx="3816424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n w="0">
                  <a:solidFill>
                    <a:srgbClr val="FFC0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Физические последствия курения </a:t>
            </a:r>
            <a:r>
              <a:rPr lang="ru-RU" sz="2400" dirty="0" err="1" smtClean="0">
                <a:ln w="0">
                  <a:solidFill>
                    <a:srgbClr val="FFC0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вейпа</a:t>
            </a:r>
            <a:r>
              <a:rPr lang="ru-RU" sz="2400" dirty="0" smtClean="0">
                <a:ln w="0">
                  <a:solidFill>
                    <a:srgbClr val="FFC0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:</a:t>
            </a:r>
          </a:p>
          <a:p>
            <a:pPr algn="ctr"/>
            <a:endParaRPr lang="ru-RU" sz="2400" dirty="0" smtClean="0">
              <a:ln w="0">
                <a:solidFill>
                  <a:srgbClr val="FFC000"/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285750" indent="-285750" algn="just">
              <a:buFontTx/>
              <a:buChar char="-"/>
            </a:pPr>
            <a:r>
              <a:rPr lang="ru-RU" sz="2000" dirty="0" smtClean="0"/>
              <a:t>Остановка роста;</a:t>
            </a:r>
          </a:p>
          <a:p>
            <a:pPr marL="285750" indent="-285750" algn="just">
              <a:buFontTx/>
              <a:buChar char="-"/>
            </a:pPr>
            <a:r>
              <a:rPr lang="ru-RU" sz="2000" dirty="0" smtClean="0"/>
              <a:t>Головные боли;</a:t>
            </a:r>
          </a:p>
          <a:p>
            <a:pPr marL="285750" indent="-285750" algn="just">
              <a:buFontTx/>
              <a:buChar char="-"/>
            </a:pPr>
            <a:r>
              <a:rPr lang="ru-RU" sz="2000" dirty="0" smtClean="0"/>
              <a:t>Нарушение сна;</a:t>
            </a:r>
          </a:p>
          <a:p>
            <a:pPr marL="285750" indent="-285750" algn="just">
              <a:buFontTx/>
              <a:buChar char="-"/>
            </a:pPr>
            <a:r>
              <a:rPr lang="ru-RU" sz="2000" dirty="0" smtClean="0"/>
              <a:t>Ухудшение зрения, обоняния, слуха, вкусовых рецепторов;</a:t>
            </a:r>
          </a:p>
          <a:p>
            <a:pPr marL="285750" indent="-285750" algn="just">
              <a:buFontTx/>
              <a:buChar char="-"/>
            </a:pPr>
            <a:r>
              <a:rPr lang="ru-RU" sz="2000" dirty="0" smtClean="0"/>
              <a:t>Портятся зубы и приобретают характерный для курящих подростков желтоватый цвет, воспаляются десна.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5076056" y="1484784"/>
            <a:ext cx="381642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n w="0">
                  <a:solidFill>
                    <a:srgbClr val="FFC0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Психологические последствия курения </a:t>
            </a:r>
            <a:r>
              <a:rPr lang="ru-RU" sz="2400" dirty="0" err="1" smtClean="0">
                <a:ln w="0">
                  <a:solidFill>
                    <a:srgbClr val="FFC0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вейпа</a:t>
            </a:r>
            <a:r>
              <a:rPr lang="ru-RU" sz="2400" dirty="0" smtClean="0">
                <a:ln w="0">
                  <a:solidFill>
                    <a:srgbClr val="FFC0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:</a:t>
            </a:r>
          </a:p>
          <a:p>
            <a:pPr algn="ctr"/>
            <a:endParaRPr lang="ru-RU" sz="2400" dirty="0">
              <a:ln w="0">
                <a:solidFill>
                  <a:srgbClr val="FFC000"/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342900" indent="-342900" algn="just">
              <a:buFontTx/>
              <a:buChar char="-"/>
            </a:pPr>
            <a:r>
              <a:rPr lang="ru-RU" sz="2000" dirty="0" smtClean="0"/>
              <a:t>Раздражительность;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/>
              <a:t>Нарушается </a:t>
            </a:r>
            <a:r>
              <a:rPr lang="ru-RU" sz="2000" dirty="0"/>
              <a:t>нормальный режим отдыха и учёбы, т.к. </a:t>
            </a:r>
            <a:r>
              <a:rPr lang="ru-RU" sz="2000" dirty="0" smtClean="0"/>
              <a:t>ты постоянно задумываешься, </a:t>
            </a:r>
            <a:r>
              <a:rPr lang="ru-RU" sz="2000" dirty="0"/>
              <a:t>где </a:t>
            </a:r>
            <a:r>
              <a:rPr lang="ru-RU" sz="2000" dirty="0" smtClean="0"/>
              <a:t>тебе </a:t>
            </a:r>
            <a:r>
              <a:rPr lang="ru-RU" sz="2000" dirty="0"/>
              <a:t>в свободное время найти укромное место для курения от назойливых глаз ровесников и </a:t>
            </a:r>
            <a:r>
              <a:rPr lang="ru-RU" sz="2000" dirty="0" smtClean="0"/>
              <a:t>родителей;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/>
              <a:t>Нарушается память.</a:t>
            </a:r>
          </a:p>
          <a:p>
            <a:pPr marL="457200" indent="-457200" algn="ctr">
              <a:buAutoNum type="arabicPeriod"/>
            </a:pPr>
            <a:endParaRPr lang="ru-RU" sz="2400" dirty="0" smtClean="0">
              <a:ln w="0">
                <a:solidFill>
                  <a:srgbClr val="FFC000"/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71362"/>
            <a:ext cx="8208912" cy="85725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>
            <a:lvl1pPr marL="484632" algn="l" rtl="0" eaLnBrk="1" latinLnBrk="0" hangingPunct="1">
              <a:spcBef>
                <a:spcPct val="0"/>
              </a:spcBef>
              <a:buNone/>
              <a:defRPr kumimoji="0"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lt1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Некоторые последствия: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2624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433314"/>
          </a:xfrm>
          <a:solidFill>
            <a:schemeClr val="bg2">
              <a:lumMod val="50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Пример из жизненной ситуации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4186808" cy="1152128"/>
          </a:xfrm>
        </p:spPr>
        <p:txBody>
          <a:bodyPr>
            <a:noAutofit/>
          </a:bodyPr>
          <a:lstStyle/>
          <a:p>
            <a:pPr marL="64008" indent="457200" algn="just">
              <a:buNone/>
            </a:pPr>
            <a:r>
              <a:rPr lang="ru-RU" sz="2000" dirty="0" smtClean="0">
                <a:latin typeface="Bahnschrift" pitchFamily="34" charset="0"/>
              </a:rPr>
              <a:t>В Морозовской больнице спасли подростка, у которого стремительно развивалось опасное заболевание легких. Пока редкое для нашей страны. Всего неделя с </a:t>
            </a:r>
            <a:r>
              <a:rPr lang="ru-RU" sz="2000" dirty="0" err="1" smtClean="0">
                <a:latin typeface="Bahnschrift" pitchFamily="34" charset="0"/>
              </a:rPr>
              <a:t>вейпом</a:t>
            </a:r>
            <a:r>
              <a:rPr lang="ru-RU" sz="2000" dirty="0" smtClean="0">
                <a:latin typeface="Bahnschrift" pitchFamily="34" charset="0"/>
              </a:rPr>
              <a:t> — и можно оказаться в реанимации.</a:t>
            </a:r>
          </a:p>
        </p:txBody>
      </p:sp>
      <p:sp>
        <p:nvSpPr>
          <p:cNvPr id="4" name="Стрелка вправо 3"/>
          <p:cNvSpPr/>
          <p:nvPr/>
        </p:nvSpPr>
        <p:spPr>
          <a:xfrm>
            <a:off x="4644008" y="2708920"/>
            <a:ext cx="72008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436096" y="1988840"/>
            <a:ext cx="34563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4008" indent="457200" algn="just">
              <a:buNone/>
            </a:pPr>
            <a:r>
              <a:rPr lang="ru-RU" sz="2400" dirty="0">
                <a:latin typeface="Bahnschrift SemiBold" pitchFamily="34" charset="0"/>
              </a:rPr>
              <a:t>Это сегодня 17-летний Арсений может по команде сделать вдох-выдох. Еще месяц назад в реанимации, дышать он мог только с кислородной поддержкой</a:t>
            </a:r>
            <a:r>
              <a:rPr lang="ru-RU" sz="2400" dirty="0" smtClean="0">
                <a:latin typeface="Bahnschrift SemiBold" pitchFamily="34" charset="0"/>
              </a:rPr>
              <a:t>.</a:t>
            </a:r>
            <a:endParaRPr lang="ru-RU" sz="2400" dirty="0">
              <a:latin typeface="Bahnschrift SemiBold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3568" y="4365104"/>
            <a:ext cx="4059943" cy="2283718"/>
          </a:xfrm>
          <a:prstGeom prst="rect">
            <a:avLst/>
          </a:prstGeom>
        </p:spPr>
      </p:pic>
      <p:cxnSp>
        <p:nvCxnSpPr>
          <p:cNvPr id="9" name="Прямая со стрелкой 8"/>
          <p:cNvCxnSpPr/>
          <p:nvPr/>
        </p:nvCxnSpPr>
        <p:spPr>
          <a:xfrm flipH="1">
            <a:off x="5292080" y="5589240"/>
            <a:ext cx="1080120" cy="28803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5" y="476672"/>
            <a:ext cx="850782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400" dirty="0">
                <a:latin typeface="Bahnschrift SemiBold" pitchFamily="34" charset="0"/>
              </a:rPr>
              <a:t>«Был он в ужасном состоянии. Он самостоятельно не передвигался. Счет шел буквально на часы. Это </a:t>
            </a:r>
            <a:r>
              <a:rPr lang="ru-RU" sz="2400" dirty="0" smtClean="0">
                <a:latin typeface="Bahnschrift SemiBold" pitchFamily="34" charset="0"/>
              </a:rPr>
              <a:t>компьютерная томография </a:t>
            </a:r>
            <a:r>
              <a:rPr lang="ru-RU" sz="2400" dirty="0">
                <a:latin typeface="Bahnschrift SemiBold" pitchFamily="34" charset="0"/>
              </a:rPr>
              <a:t>Арсения, когда он только к нам поступил. Все, что кажется лишним, на самом деле лишнее. Все эти мелкие-мелкие белые точечки, все это результат поражения электронными сигаретами», — рассказывает врач-пульмонолог Морозовской больницы Валерия Елагина.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81534" y="3789040"/>
            <a:ext cx="3935821" cy="29317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Стрелка вниз 4"/>
          <p:cNvSpPr/>
          <p:nvPr/>
        </p:nvSpPr>
        <p:spPr>
          <a:xfrm>
            <a:off x="4397416" y="3154328"/>
            <a:ext cx="504056" cy="4906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9640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17763" y="620688"/>
            <a:ext cx="4546848" cy="2854670"/>
          </a:xfrm>
        </p:spPr>
        <p:txBody>
          <a:bodyPr>
            <a:noAutofit/>
          </a:bodyPr>
          <a:lstStyle/>
          <a:p>
            <a:pPr marL="64008" indent="457200" algn="just">
              <a:buNone/>
            </a:pPr>
            <a:r>
              <a:rPr lang="ru-RU" sz="2400" dirty="0" smtClean="0">
                <a:latin typeface="Bahnschrift" pitchFamily="34" charset="0"/>
              </a:rPr>
              <a:t>«Я вообще мало курил — не больше недели. Я просто начал кашлять. </a:t>
            </a:r>
            <a:r>
              <a:rPr lang="ru-RU" sz="2400" dirty="0">
                <a:latin typeface="Bahnschrift" pitchFamily="34" charset="0"/>
              </a:rPr>
              <a:t>П</a:t>
            </a:r>
            <a:r>
              <a:rPr lang="ru-RU" sz="2400" dirty="0" smtClean="0">
                <a:latin typeface="Bahnschrift" pitchFamily="34" charset="0"/>
              </a:rPr>
              <a:t>отом как-то стал замечать, что, когда делаю глубокий вдох, прям больно», — рассказывает Арсений.</a:t>
            </a:r>
          </a:p>
          <a:p>
            <a:pPr marL="64008" indent="0">
              <a:buNone/>
            </a:pPr>
            <a:endParaRPr lang="ru-RU" sz="2000" dirty="0">
              <a:latin typeface="Bahnschrift" pitchFamily="34" charset="0"/>
            </a:endParaRPr>
          </a:p>
          <a:p>
            <a:pPr marL="64008" indent="0">
              <a:buNone/>
            </a:pP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3717032"/>
            <a:ext cx="4267974" cy="28472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4860032" y="3886641"/>
            <a:ext cx="410047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err="1">
                <a:latin typeface="Bahnschrift" pitchFamily="34" charset="0"/>
              </a:rPr>
              <a:t>Вейп</a:t>
            </a:r>
            <a:r>
              <a:rPr lang="ru-RU" sz="2400" dirty="0">
                <a:latin typeface="Bahnschrift" pitchFamily="34" charset="0"/>
              </a:rPr>
              <a:t>-синдром, как его называют врачи, развился молниеносно. Началась одышка, поднялась температура. Легкие буквально сгорали с каждой затяжкой.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76056" y="332656"/>
            <a:ext cx="3820241" cy="32403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50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Запреты на использование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вейпов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457200" algn="just">
              <a:buNone/>
            </a:pPr>
            <a:r>
              <a:rPr lang="ru-RU" sz="2800" b="1" dirty="0" smtClean="0">
                <a:latin typeface="Bahnschrift SemiBold" pitchFamily="34" charset="0"/>
                <a:cs typeface="Times New Roman" panose="02020603050405020304" pitchFamily="18" charset="0"/>
              </a:rPr>
              <a:t>Некоторые страны уже давно отказались от электронных испарителей. Реклама и продажа </a:t>
            </a:r>
            <a:r>
              <a:rPr lang="ru-RU" sz="2800" b="1" dirty="0" err="1" smtClean="0">
                <a:latin typeface="Bahnschrift SemiBold" pitchFamily="34" charset="0"/>
                <a:cs typeface="Times New Roman" panose="02020603050405020304" pitchFamily="18" charset="0"/>
              </a:rPr>
              <a:t>вейпов</a:t>
            </a:r>
            <a:r>
              <a:rPr lang="ru-RU" sz="2800" b="1" dirty="0" smtClean="0">
                <a:latin typeface="Bahnschrift SemiBold" pitchFamily="34" charset="0"/>
                <a:cs typeface="Times New Roman" panose="02020603050405020304" pitchFamily="18" charset="0"/>
              </a:rPr>
              <a:t> попала под запрет в Бразилии, Канаде, Дании, Турции, Италии и некоторых других странах.</a:t>
            </a:r>
            <a:endParaRPr lang="ru-RU" sz="2800" dirty="0" smtClean="0">
              <a:latin typeface="Bahnschrift SemiBold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Picture 2" descr="https://static.magcity74.ru/uploads/postphoto/6/9/1/69123-1148.jpg?59ggXX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64896" y="4104428"/>
            <a:ext cx="4014208" cy="2566662"/>
          </a:xfrm>
          <a:prstGeom prst="ellipse">
            <a:avLst/>
          </a:prstGeom>
          <a:ln w="161925" cap="rnd">
            <a:solidFill>
              <a:schemeClr val="bg1">
                <a:lumMod val="95000"/>
                <a:lumOff val="5000"/>
              </a:schemeClr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32656"/>
            <a:ext cx="4608512" cy="378565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indent="457200" algn="just"/>
            <a:r>
              <a:rPr lang="ru-RU" sz="2400" dirty="0" smtClean="0">
                <a:latin typeface="+mj-lt"/>
              </a:rPr>
              <a:t>Действует Федеральный закон от 31.07.2020 № 303-ФЗ «О внесении изменений в отдельные законодательные акты Российской Федерации по вопросу охраны здоровья граждан от последствий потребления </a:t>
            </a:r>
            <a:r>
              <a:rPr lang="ru-RU" sz="2400" dirty="0" err="1" smtClean="0">
                <a:latin typeface="+mj-lt"/>
              </a:rPr>
              <a:t>никотинсодержащей</a:t>
            </a:r>
            <a:r>
              <a:rPr lang="ru-RU" sz="2400" dirty="0" smtClean="0">
                <a:latin typeface="+mj-lt"/>
              </a:rPr>
              <a:t> продукции». </a:t>
            </a:r>
            <a:endParaRPr lang="ru-RU" sz="24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32040" y="3933056"/>
            <a:ext cx="4119037" cy="2831544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ТЕПЕРЬ С 2020 Г. И НА ТЕРРИТОРИИ РФ ЗАПРЕЩЕНО </a:t>
            </a:r>
            <a:r>
              <a:rPr lang="ru-RU" sz="3200" dirty="0"/>
              <a:t>УПОТРЕБЛЕНИЕ </a:t>
            </a:r>
            <a:r>
              <a:rPr lang="ru-RU" sz="3200" dirty="0" smtClean="0"/>
              <a:t>ВЕЙПОВ</a:t>
            </a:r>
            <a:endParaRPr lang="ru-RU" sz="3200" dirty="0"/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42987" y="620688"/>
            <a:ext cx="3839715" cy="30243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2" y="4350012"/>
            <a:ext cx="3619501" cy="241458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404236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86808" cy="1399032"/>
          </a:xfrm>
          <a:solidFill>
            <a:schemeClr val="bg2">
              <a:lumMod val="50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Юридическая ответственность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99792" y="1916832"/>
            <a:ext cx="3672408" cy="230425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51520" y="4730351"/>
            <a:ext cx="8568952" cy="19389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Статья 6.24 КоАП РФ «Нарушение установленного федеральным законом запрета курения табака, потребления </a:t>
            </a:r>
            <a:r>
              <a:rPr lang="ru-RU" sz="2400" dirty="0" err="1" smtClean="0"/>
              <a:t>никотиносодержащей</a:t>
            </a:r>
            <a:r>
              <a:rPr lang="ru-RU" sz="2400" dirty="0" smtClean="0"/>
              <a:t> продукции или использования кальянов на отдельных территориях, в помещения и на объектах».</a:t>
            </a:r>
            <a:endParaRPr lang="ru-RU" sz="2400" dirty="0"/>
          </a:p>
        </p:txBody>
      </p:sp>
      <p:cxnSp>
        <p:nvCxnSpPr>
          <p:cNvPr id="16" name="Прямая соединительная линия 15"/>
          <p:cNvCxnSpPr>
            <a:stCxn id="13" idx="1"/>
          </p:cNvCxnSpPr>
          <p:nvPr/>
        </p:nvCxnSpPr>
        <p:spPr>
          <a:xfrm flipH="1">
            <a:off x="1547664" y="3068960"/>
            <a:ext cx="1152128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1547664" y="3068960"/>
            <a:ext cx="0" cy="144016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332656"/>
            <a:ext cx="878497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Таким образом, ТЫ можешь быть привлечен к административной ответственности и обязан </a:t>
            </a:r>
            <a:r>
              <a:rPr lang="ru-RU" sz="3200" smtClean="0"/>
              <a:t>будешь понести наказание</a:t>
            </a:r>
            <a:r>
              <a:rPr lang="ru-RU" sz="3200" dirty="0" smtClean="0"/>
              <a:t>, в виде:</a:t>
            </a:r>
          </a:p>
          <a:p>
            <a:pPr algn="ctr"/>
            <a:endParaRPr lang="ru-RU" sz="3200" dirty="0"/>
          </a:p>
        </p:txBody>
      </p:sp>
      <p:sp>
        <p:nvSpPr>
          <p:cNvPr id="3" name="Стрелка вниз 2"/>
          <p:cNvSpPr/>
          <p:nvPr/>
        </p:nvSpPr>
        <p:spPr>
          <a:xfrm>
            <a:off x="3563888" y="2636912"/>
            <a:ext cx="2016224" cy="1152128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971600" y="3933056"/>
            <a:ext cx="7488832" cy="52322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ШТРАФА ВПЛОТЬ ДО 3 ТЫСЯЧ РУБЛЕЙ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4714403"/>
            <a:ext cx="8352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А те лица, кто продал ТЕБЕ </a:t>
            </a:r>
            <a:r>
              <a:rPr lang="ru-RU" sz="2800" dirty="0" err="1" smtClean="0"/>
              <a:t>вейп</a:t>
            </a:r>
            <a:r>
              <a:rPr lang="ru-RU" sz="2800" dirty="0" smtClean="0"/>
              <a:t> могут быть оштрафованы на сумму: </a:t>
            </a:r>
            <a:endParaRPr lang="ru-RU" sz="28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095836" y="5926637"/>
            <a:ext cx="3240360" cy="8604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ДО 100 ТЫСЯЧ РУБЛЕЙ</a:t>
            </a:r>
            <a:endParaRPr lang="ru-RU" sz="2400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5436096" y="5301208"/>
            <a:ext cx="0" cy="50405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66170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404664"/>
            <a:ext cx="8136904" cy="267765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ПОМНИ!</a:t>
            </a:r>
            <a:r>
              <a:rPr lang="ru-RU" sz="2400" dirty="0" smtClean="0"/>
              <a:t> Статья 12 Федерального закона «</a:t>
            </a:r>
            <a:r>
              <a:rPr lang="ru-RU" sz="2400" dirty="0"/>
              <a:t>Об охране здоровья граждан от воздействия окружающего табачного дыма, последствий потребления табака или потребления </a:t>
            </a:r>
            <a:r>
              <a:rPr lang="ru-RU" sz="2400" dirty="0" err="1"/>
              <a:t>никотинсодержащей</a:t>
            </a:r>
            <a:r>
              <a:rPr lang="ru-RU" sz="2400" dirty="0"/>
              <a:t> продукции» </a:t>
            </a:r>
            <a:r>
              <a:rPr lang="ru-RU" sz="24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устанавливает однозначный запрет на курение «</a:t>
            </a:r>
            <a:r>
              <a:rPr lang="ru-RU" sz="2400" dirty="0" err="1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вейпов</a:t>
            </a:r>
            <a:r>
              <a:rPr lang="ru-RU" sz="24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» на территории </a:t>
            </a:r>
            <a:r>
              <a:rPr lang="ru-RU" sz="24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школ.</a:t>
            </a:r>
            <a:endParaRPr lang="ru-RU" sz="2400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99792" y="3429000"/>
            <a:ext cx="3816424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ШТРАФ</a:t>
            </a:r>
            <a:endParaRPr lang="ru-RU" sz="4000" dirty="0"/>
          </a:p>
        </p:txBody>
      </p:sp>
      <p:cxnSp>
        <p:nvCxnSpPr>
          <p:cNvPr id="11" name="Прямая со стрелкой 10"/>
          <p:cNvCxnSpPr>
            <a:stCxn id="9" idx="2"/>
          </p:cNvCxnSpPr>
          <p:nvPr/>
        </p:nvCxnSpPr>
        <p:spPr>
          <a:xfrm flipH="1">
            <a:off x="3707904" y="4136886"/>
            <a:ext cx="900100" cy="4442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677009" y="4136886"/>
            <a:ext cx="939107" cy="5162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539552" y="4797152"/>
            <a:ext cx="3618402" cy="10081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 500 руб.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107133" y="4800257"/>
            <a:ext cx="3618402" cy="10081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 1000 руб.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8857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0496" y="0"/>
            <a:ext cx="9174496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04664"/>
            <a:ext cx="37444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</a:rPr>
              <a:t>НО! </a:t>
            </a:r>
            <a:r>
              <a:rPr lang="ru-RU" sz="2400" dirty="0" smtClean="0"/>
              <a:t>Не нужно думать, что, получив штраф это что-то безобидное и относиться к этому легкомысленно. 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11732" y="2996952"/>
            <a:ext cx="865275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sz="2000" dirty="0" smtClean="0"/>
              <a:t>Для начала не забывай, что правонарушение – это не какой-то хороший поступок, где ты спас человека или перевел бабушку через дорогу. Это, прежде всего, НАКАЗАНИЕ, за неправомерное поведение, </a:t>
            </a:r>
            <a:r>
              <a:rPr lang="ru-RU" sz="2000" dirty="0"/>
              <a:t> противоречащее требованиям правовых </a:t>
            </a:r>
            <a:r>
              <a:rPr lang="ru-RU" sz="2000" dirty="0" smtClean="0"/>
              <a:t>норм.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91580" y="4692375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В большинстве случаев штраф перерастает в более серьезные последствия, например: </a:t>
            </a:r>
            <a:endParaRPr lang="ru-RU" sz="2400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88024" y="188640"/>
            <a:ext cx="3816424" cy="2607890"/>
          </a:xfrm>
          <a:prstGeom prst="rect">
            <a:avLst/>
          </a:prstGeom>
        </p:spPr>
      </p:pic>
      <p:cxnSp>
        <p:nvCxnSpPr>
          <p:cNvPr id="11" name="Прямая со стрелкой 10"/>
          <p:cNvCxnSpPr/>
          <p:nvPr/>
        </p:nvCxnSpPr>
        <p:spPr>
          <a:xfrm flipH="1">
            <a:off x="4031940" y="5526840"/>
            <a:ext cx="756084" cy="7366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7503" y="5805264"/>
            <a:ext cx="47093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Неоднократное правонарушение, влечет к более строгому виду наказания</a:t>
            </a:r>
            <a:endParaRPr lang="ru-RU" sz="2000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4849460" y="5523372"/>
            <a:ext cx="747700" cy="18839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004048" y="5949280"/>
            <a:ext cx="39604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Запрет, на некоторые виды государственной службы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430528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55976" y="260648"/>
            <a:ext cx="468052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Более того, за то, что ТЫ употребляешь </a:t>
            </a:r>
            <a:r>
              <a:rPr lang="ru-RU" sz="2800" dirty="0" err="1" smtClean="0"/>
              <a:t>вейп</a:t>
            </a:r>
            <a:r>
              <a:rPr lang="ru-RU" sz="2800" dirty="0" smtClean="0"/>
              <a:t> к ответственности могут быть привлечены и твои родители.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375921"/>
            <a:ext cx="4104456" cy="2448272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755576" y="3140968"/>
            <a:ext cx="76328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n>
                  <a:solidFill>
                    <a:schemeClr val="tx1"/>
                  </a:solidFill>
                </a:ln>
                <a:latin typeface="-apple-system"/>
              </a:rPr>
              <a:t>КоАП РФ Статья 5.35. </a:t>
            </a:r>
            <a:r>
              <a:rPr lang="ru-RU" sz="2400" dirty="0" smtClean="0">
                <a:ln>
                  <a:solidFill>
                    <a:schemeClr val="tx1"/>
                  </a:solidFill>
                </a:ln>
                <a:latin typeface="-apple-system"/>
              </a:rPr>
              <a:t>«Неисполнение </a:t>
            </a:r>
            <a:r>
              <a:rPr lang="ru-RU" sz="2400" dirty="0">
                <a:ln>
                  <a:solidFill>
                    <a:schemeClr val="tx1"/>
                  </a:solidFill>
                </a:ln>
                <a:latin typeface="-apple-system"/>
              </a:rPr>
              <a:t>родителями или иными законными представителями несовершеннолетних обязанностей по содержанию и воспитанию </a:t>
            </a:r>
            <a:r>
              <a:rPr lang="ru-RU" sz="2400" dirty="0" smtClean="0">
                <a:ln>
                  <a:solidFill>
                    <a:schemeClr val="tx1"/>
                  </a:solidFill>
                </a:ln>
                <a:latin typeface="-apple-system"/>
              </a:rPr>
              <a:t>несовершеннолетних» </a:t>
            </a:r>
            <a:r>
              <a:rPr lang="ru-RU" sz="2400" dirty="0">
                <a:ln>
                  <a:solidFill>
                    <a:schemeClr val="tx1"/>
                  </a:solidFill>
                </a:ln>
                <a:latin typeface="-apple-system"/>
              </a:rPr>
              <a:t>влечет </a:t>
            </a:r>
            <a:r>
              <a:rPr lang="ru-RU" sz="2400" dirty="0" smtClean="0">
                <a:ln>
                  <a:solidFill>
                    <a:schemeClr val="tx1"/>
                  </a:solidFill>
                </a:ln>
                <a:latin typeface="-apple-system"/>
              </a:rPr>
              <a:t>наказание</a:t>
            </a:r>
            <a:r>
              <a:rPr lang="ru-RU" dirty="0">
                <a:ln>
                  <a:solidFill>
                    <a:schemeClr val="tx1"/>
                  </a:solidFill>
                </a:ln>
                <a:latin typeface="-apple-system"/>
              </a:rPr>
              <a:t>:</a:t>
            </a:r>
            <a:endParaRPr lang="ru-RU" dirty="0" smtClean="0">
              <a:ln>
                <a:solidFill>
                  <a:schemeClr val="tx1"/>
                </a:solidFill>
              </a:ln>
              <a:latin typeface="-apple-system"/>
            </a:endParaRPr>
          </a:p>
        </p:txBody>
      </p:sp>
      <p:cxnSp>
        <p:nvCxnSpPr>
          <p:cNvPr id="10" name="Прямая со стрелкой 9"/>
          <p:cNvCxnSpPr>
            <a:stCxn id="7" idx="2"/>
          </p:cNvCxnSpPr>
          <p:nvPr/>
        </p:nvCxnSpPr>
        <p:spPr>
          <a:xfrm flipH="1">
            <a:off x="3347864" y="5079960"/>
            <a:ext cx="1224136" cy="22124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7" idx="2"/>
          </p:cNvCxnSpPr>
          <p:nvPr/>
        </p:nvCxnSpPr>
        <p:spPr>
          <a:xfrm>
            <a:off x="4572000" y="5079960"/>
            <a:ext cx="1080120" cy="22124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1500" y="5079960"/>
            <a:ext cx="35283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наложения </a:t>
            </a:r>
            <a:r>
              <a:rPr lang="ru-RU" sz="2400" dirty="0"/>
              <a:t>административного штрафа в размере до пяти тысяч рублей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00092" y="5289513"/>
            <a:ext cx="35283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административный арест на срок до пяти суток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2869194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060848"/>
            <a:ext cx="9108504" cy="6240518"/>
          </a:xfrm>
        </p:spPr>
        <p:txBody>
          <a:bodyPr>
            <a:normAutofit/>
          </a:bodyPr>
          <a:lstStyle/>
          <a:p>
            <a:pPr marL="64008" indent="457200" algn="just">
              <a:buNone/>
            </a:pPr>
            <a:r>
              <a:rPr lang="ru-RU" sz="2400" dirty="0" smtClean="0">
                <a:latin typeface="Bahnschrift SemiBold" pitchFamily="34" charset="0"/>
              </a:rPr>
              <a:t>Презентация подготовлена в рамках работы Центра правового просвещения и профессиональной адаптации студентов ВСГУТУ.</a:t>
            </a:r>
          </a:p>
          <a:p>
            <a:pPr marL="64008" indent="457200" algn="just">
              <a:buNone/>
            </a:pPr>
            <a:endParaRPr lang="ru-RU" sz="2400" dirty="0" smtClean="0">
              <a:latin typeface="Bahnschrift SemiBold" pitchFamily="34" charset="0"/>
            </a:endParaRPr>
          </a:p>
          <a:p>
            <a:pPr marL="64008" indent="457200" algn="just">
              <a:buNone/>
            </a:pPr>
            <a:r>
              <a:rPr lang="ru-RU" sz="2400" dirty="0" smtClean="0">
                <a:latin typeface="Bahnschrift SemiBold" pitchFamily="34" charset="0"/>
              </a:rPr>
              <a:t>Руководитель </a:t>
            </a:r>
            <a:r>
              <a:rPr lang="ru-RU" sz="2400" dirty="0">
                <a:latin typeface="Bahnschrift SemiBold" pitchFamily="34" charset="0"/>
              </a:rPr>
              <a:t>Ц</a:t>
            </a:r>
            <a:r>
              <a:rPr lang="ru-RU" sz="2400" dirty="0" smtClean="0">
                <a:latin typeface="Bahnschrift SemiBold" pitchFamily="34" charset="0"/>
              </a:rPr>
              <a:t>ентра: </a:t>
            </a:r>
            <a:r>
              <a:rPr lang="ru-RU" sz="2400" dirty="0" err="1" smtClean="0">
                <a:latin typeface="Bahnschrift SemiBold" pitchFamily="34" charset="0"/>
              </a:rPr>
              <a:t>д.ю.н</a:t>
            </a:r>
            <a:r>
              <a:rPr lang="ru-RU" sz="2400" dirty="0" smtClean="0">
                <a:latin typeface="Bahnschrift SemiBold" pitchFamily="34" charset="0"/>
              </a:rPr>
              <a:t>.</a:t>
            </a:r>
            <a:r>
              <a:rPr lang="en-US" sz="2400" dirty="0" smtClean="0">
                <a:latin typeface="Bahnschrift SemiBold" pitchFamily="34" charset="0"/>
              </a:rPr>
              <a:t>,</a:t>
            </a:r>
            <a:r>
              <a:rPr lang="ru-RU" sz="2400" dirty="0" smtClean="0">
                <a:latin typeface="Bahnschrift SemiBold" pitchFamily="34" charset="0"/>
              </a:rPr>
              <a:t> доцент Е.И. Попова.</a:t>
            </a:r>
          </a:p>
          <a:p>
            <a:pPr marL="64008" indent="457200" algn="just">
              <a:buNone/>
            </a:pPr>
            <a:endParaRPr lang="ru-RU" sz="2400" dirty="0" smtClean="0">
              <a:latin typeface="Bahnschrift SemiBold" pitchFamily="34" charset="0"/>
            </a:endParaRPr>
          </a:p>
          <a:p>
            <a:pPr marL="64008" indent="457200" algn="just">
              <a:buNone/>
            </a:pPr>
            <a:r>
              <a:rPr lang="ru-RU" sz="2400" dirty="0" smtClean="0">
                <a:latin typeface="Bahnschrift SemiBold" pitchFamily="34" charset="0"/>
              </a:rPr>
              <a:t>Материал подготовлен по состоянию на 01.12.2021 г.</a:t>
            </a:r>
            <a:endParaRPr lang="ru-RU" sz="2400" dirty="0">
              <a:latin typeface="Bahnschrift SemiBold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52320" y="476672"/>
            <a:ext cx="1440160" cy="144016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/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1"/>
          <p:cNvSpPr txBox="1">
            <a:spLocks noChangeArrowheads="1"/>
          </p:cNvSpPr>
          <p:nvPr/>
        </p:nvSpPr>
        <p:spPr bwMode="auto">
          <a:xfrm>
            <a:off x="4967288" y="4176713"/>
            <a:ext cx="3903662" cy="909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422275" y="-2663825"/>
            <a:ext cx="8002588" cy="443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4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rbel" panose="020B0503020204020204" pitchFamily="34" charset="0"/>
                <a:ea typeface="Microsoft YaHei" panose="020B0503020204020204" pitchFamily="34" charset="-122"/>
              </a:rPr>
              <a:t>СПАСИБО ЗА ВНИМАНИЕ!</a:t>
            </a:r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0363" y="1800225"/>
            <a:ext cx="3940175" cy="381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3390900" y="4608513"/>
            <a:ext cx="5608638" cy="2011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>
              <a:buClrTx/>
              <a:buFontTx/>
              <a:buNone/>
            </a:pPr>
            <a:r>
              <a:rPr lang="ru-RU" altLang="ru-RU" b="1" dirty="0">
                <a:solidFill>
                  <a:schemeClr val="tx1"/>
                </a:solidFill>
              </a:rPr>
              <a:t>Авторы-составители:</a:t>
            </a:r>
          </a:p>
          <a:p>
            <a:pPr algn="r">
              <a:buClrTx/>
              <a:buFontTx/>
              <a:buNone/>
            </a:pPr>
            <a:endParaRPr lang="ru-RU" altLang="ru-RU" b="1" dirty="0">
              <a:solidFill>
                <a:schemeClr val="tx1"/>
              </a:solidFill>
            </a:endParaRPr>
          </a:p>
          <a:p>
            <a:pPr algn="r">
              <a:buClrTx/>
              <a:buFontTx/>
              <a:buNone/>
            </a:pPr>
            <a:r>
              <a:rPr lang="ru-RU" altLang="ru-RU" b="1" dirty="0">
                <a:solidFill>
                  <a:schemeClr val="tx1"/>
                </a:solidFill>
              </a:rPr>
              <a:t>Студенты ВСГУТУ юридического </a:t>
            </a:r>
            <a:r>
              <a:rPr lang="ru-RU" altLang="ru-RU" b="1" dirty="0" smtClean="0">
                <a:solidFill>
                  <a:schemeClr val="tx1"/>
                </a:solidFill>
              </a:rPr>
              <a:t>факультета</a:t>
            </a:r>
          </a:p>
          <a:p>
            <a:pPr algn="r">
              <a:buClrTx/>
              <a:buFontTx/>
              <a:buNone/>
            </a:pPr>
            <a:r>
              <a:rPr lang="ru-RU" altLang="ru-RU" b="1" dirty="0" smtClean="0">
                <a:solidFill>
                  <a:schemeClr val="tx1"/>
                </a:solidFill>
              </a:rPr>
              <a:t>Первая Кристина Олеговна</a:t>
            </a:r>
          </a:p>
          <a:p>
            <a:pPr algn="r">
              <a:buClrTx/>
              <a:buFontTx/>
              <a:buNone/>
            </a:pPr>
            <a:r>
              <a:rPr lang="ru-RU" altLang="ru-RU" b="1" dirty="0" smtClean="0">
                <a:solidFill>
                  <a:schemeClr val="tx1"/>
                </a:solidFill>
              </a:rPr>
              <a:t>Иванова Анна Алексеевна</a:t>
            </a:r>
            <a:endParaRPr lang="ru-RU" alt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4799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61242"/>
          </a:xfr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Понятие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вейпа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и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вейпинга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772816"/>
            <a:ext cx="4320480" cy="4572000"/>
          </a:xfrm>
        </p:spPr>
        <p:txBody>
          <a:bodyPr>
            <a:normAutofit fontScale="85000" lnSpcReduction="20000"/>
          </a:bodyPr>
          <a:lstStyle/>
          <a:p>
            <a:pPr marL="64008" indent="457200" algn="just" fontAlgn="t">
              <a:buNone/>
            </a:pPr>
            <a:r>
              <a:rPr lang="ru-RU" sz="3200" dirty="0" smtClean="0">
                <a:latin typeface="Bahnschrift SemiBold" pitchFamily="34" charset="0"/>
                <a:cs typeface="Times New Roman" panose="02020603050405020304" pitchFamily="18" charset="0"/>
              </a:rPr>
              <a:t>Слово английского происхождения «</a:t>
            </a:r>
            <a:r>
              <a:rPr lang="ru-RU" sz="3200" dirty="0" err="1" smtClean="0">
                <a:latin typeface="Bahnschrift SemiBold" pitchFamily="34" charset="0"/>
                <a:cs typeface="Times New Roman" panose="02020603050405020304" pitchFamily="18" charset="0"/>
              </a:rPr>
              <a:t>vape</a:t>
            </a:r>
            <a:r>
              <a:rPr lang="ru-RU" sz="3200" dirty="0" smtClean="0">
                <a:latin typeface="Bahnschrift SemiBold" pitchFamily="34" charset="0"/>
                <a:cs typeface="Times New Roman" panose="02020603050405020304" pitchFamily="18" charset="0"/>
              </a:rPr>
              <a:t>» не имеет строгой трактовки, поскольку является производным от «</a:t>
            </a:r>
            <a:r>
              <a:rPr lang="ru-RU" sz="3200" dirty="0" err="1" smtClean="0">
                <a:latin typeface="Bahnschrift SemiBold" pitchFamily="34" charset="0"/>
                <a:cs typeface="Times New Roman" panose="02020603050405020304" pitchFamily="18" charset="0"/>
              </a:rPr>
              <a:t>vapour</a:t>
            </a:r>
            <a:r>
              <a:rPr lang="ru-RU" sz="3200" dirty="0" smtClean="0">
                <a:latin typeface="Bahnschrift SemiBold" pitchFamily="34" charset="0"/>
                <a:cs typeface="Times New Roman" panose="02020603050405020304" pitchFamily="18" charset="0"/>
              </a:rPr>
              <a:t>», что означает пар. Наиболее известный перевод звучит как: это процесс вдыхания и выдыхания пара, производимого электронной сигаретой или схожим устройством.</a:t>
            </a:r>
          </a:p>
          <a:p>
            <a:pPr marL="64008" indent="0" fontAlgn="t">
              <a:buNone/>
            </a:pPr>
            <a:endParaRPr lang="ru-RU" sz="3200" dirty="0">
              <a:latin typeface="Bahnschrift SemiBold" pitchFamily="34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48064" y="1628800"/>
            <a:ext cx="3433518" cy="344038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5292080" y="5229200"/>
            <a:ext cx="3456384" cy="1323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Создатель электронной сигареты </a:t>
            </a:r>
          </a:p>
          <a:p>
            <a:pPr algn="ctr"/>
            <a:r>
              <a:rPr lang="ru-RU" sz="2000" b="1" dirty="0" smtClean="0"/>
              <a:t>китайский ученый – фармацевт Хон </a:t>
            </a:r>
            <a:r>
              <a:rPr lang="ru-RU" sz="2000" b="1" dirty="0"/>
              <a:t>Лик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232680"/>
          </a:xfrm>
          <a:solidFill>
            <a:schemeClr val="bg2">
              <a:lumMod val="50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Особенности </a:t>
            </a:r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э</a:t>
            </a: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лектронных сигарет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2338280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400" dirty="0" smtClean="0">
                <a:latin typeface="Bahnschrift" pitchFamily="34" charset="0"/>
              </a:rPr>
              <a:t>Электронная сигарета — альтернатива обычному табаку, главным преимуществом курения которой (в основном это преимущество для окружающих) является отсутствие едкого дыма и угарного газа.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7504" y="5301208"/>
            <a:ext cx="8928992" cy="1477328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Bahnschrift" pitchFamily="34" charset="0"/>
              </a:rPr>
              <a:t>Запомни правило: </a:t>
            </a:r>
            <a:r>
              <a:rPr lang="ru-RU" sz="2400" dirty="0">
                <a:latin typeface="Bahnschrift" pitchFamily="34" charset="0"/>
              </a:rPr>
              <a:t>«меняя обычный табак на умное устройство, ты не избавляешься от никотинового рабства, все так же позволяя сигарете управлять своей </a:t>
            </a:r>
            <a:r>
              <a:rPr lang="ru-RU" sz="2400" dirty="0" smtClean="0">
                <a:latin typeface="Bahnschrift" pitchFamily="34" charset="0"/>
              </a:rPr>
              <a:t>жизнью»</a:t>
            </a:r>
            <a:r>
              <a:rPr lang="ru-RU" sz="2400" dirty="0" smtClean="0">
                <a:latin typeface="Bahnschrift SemiBold" pitchFamily="34" charset="0"/>
              </a:rPr>
              <a:t>.</a:t>
            </a:r>
            <a:endParaRPr lang="ru-RU" sz="2400" dirty="0">
              <a:latin typeface="Bahnschrift SemiBold" pitchFamily="34" charset="0"/>
            </a:endParaRP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79712" y="3307034"/>
            <a:ext cx="5400600" cy="18653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740320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50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История электронных сигарет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000" dirty="0" smtClean="0">
                <a:latin typeface="Bahnschrift" pitchFamily="34" charset="0"/>
              </a:rPr>
              <a:t>Вопреки всеобщему мнению, что </a:t>
            </a:r>
            <a:r>
              <a:rPr lang="ru-RU" sz="2000" dirty="0" err="1" smtClean="0">
                <a:latin typeface="Bahnschrift" pitchFamily="34" charset="0"/>
              </a:rPr>
              <a:t>вейпинг</a:t>
            </a:r>
            <a:r>
              <a:rPr lang="ru-RU" sz="2000" dirty="0" smtClean="0">
                <a:latin typeface="Bahnschrift" pitchFamily="34" charset="0"/>
              </a:rPr>
              <a:t> это что-то новое и молодое, стоит сказать, что первое право на электронную сигарету было заявлено в 1927 году, а первая «</a:t>
            </a:r>
            <a:r>
              <a:rPr lang="ru-RU" sz="2000" b="1" dirty="0" smtClean="0">
                <a:latin typeface="Bahnschrift" pitchFamily="34" charset="0"/>
              </a:rPr>
              <a:t>бездымная сигарета</a:t>
            </a:r>
            <a:r>
              <a:rPr lang="ru-RU" sz="2000" dirty="0" smtClean="0">
                <a:latin typeface="Bahnschrift" pitchFamily="34" charset="0"/>
              </a:rPr>
              <a:t>», как ее тогда называли, в 1963 году. На тот момент эти «девайсы» выглядели совсем иначе и были внушительных размеров, которые нельзя было просто положить в карман и взять с собой на работу.</a:t>
            </a:r>
            <a:endParaRPr lang="ru-RU" sz="2000" dirty="0">
              <a:latin typeface="Bahnschrift" pitchFamily="34" charset="0"/>
            </a:endParaRPr>
          </a:p>
        </p:txBody>
      </p:sp>
      <p:pic>
        <p:nvPicPr>
          <p:cNvPr id="1026" name="Picture 2" descr="https://sun9-32.userapi.com/impf/c845420/v845420357/1bedcf/GiM6se0Si5U.jpg?size=826x501&amp;quality=96&amp;sign=6a428b5931b2bc9cce80fdc5b05e36b2&amp;type=album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96" y="4286256"/>
            <a:ext cx="3714776" cy="2357454"/>
          </a:xfrm>
          <a:prstGeom prst="rect">
            <a:avLst/>
          </a:prstGeom>
          <a:noFill/>
        </p:spPr>
      </p:pic>
      <p:pic>
        <p:nvPicPr>
          <p:cNvPr id="1028" name="Picture 4" descr="https://sun9-74.userapi.com/impf/c845420/v845420357/1bedd8/Jrr3RO_lTw4.jpg?size=1044x735&amp;quality=96&amp;sign=24c9f3a4ee3255000b4648a6e30be310&amp;type=album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29124" y="4286256"/>
            <a:ext cx="4229092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04118"/>
          </a:xfrm>
          <a:solidFill>
            <a:schemeClr val="bg2">
              <a:lumMod val="50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Вред от курения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вейпа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marL="64008" indent="0" fontAlgn="t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4008" indent="0" fontAlgn="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Одышка, кашель и боль в горле. Данные симптомы связаны с присутствием в большинстве устройств компонента –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пропиленгликоля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t"/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t"/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t"/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t"/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t"/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t"/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4008" indent="0" fontAlgn="t">
              <a:buNone/>
            </a:pP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4008" indent="0" fontAlgn="t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4008" indent="0" fontAlgn="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Сухость в горле, потливость и рвотные рефлексы. Состояние такого рода связывают с аллергической реакцией на составляющие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паропреобразователя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4008" indent="0">
              <a:buNone/>
            </a:pP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2000232" y="1785926"/>
            <a:ext cx="928694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5929322" y="1785926"/>
            <a:ext cx="857256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9592" y="4124471"/>
            <a:ext cx="2609850" cy="260985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6016" y="4598879"/>
            <a:ext cx="3547886" cy="19956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500063" y="500063"/>
            <a:ext cx="8229600" cy="4572000"/>
          </a:xfrm>
        </p:spPr>
        <p:txBody>
          <a:bodyPr>
            <a:normAutofit fontScale="70000" lnSpcReduction="20000"/>
          </a:bodyPr>
          <a:lstStyle/>
          <a:p>
            <a:pPr algn="just" fontAlgn="t"/>
            <a:r>
              <a:rPr lang="ru-RU" sz="3200" dirty="0" smtClean="0">
                <a:latin typeface="Bahnschrift" pitchFamily="34" charset="0"/>
                <a:cs typeface="Times New Roman" panose="02020603050405020304" pitchFamily="18" charset="0"/>
              </a:rPr>
              <a:t>Нестабильное сердцебиение. Вызывается симптом активным использованием сигареты или неправильно выбранной жесткости подачи пара. </a:t>
            </a:r>
          </a:p>
          <a:p>
            <a:pPr algn="just" fontAlgn="t"/>
            <a:endParaRPr lang="ru-RU" sz="3200" dirty="0" smtClean="0">
              <a:latin typeface="Bahnschrift" pitchFamily="34" charset="0"/>
              <a:cs typeface="Times New Roman" panose="02020603050405020304" pitchFamily="18" charset="0"/>
            </a:endParaRPr>
          </a:p>
          <a:p>
            <a:pPr algn="just" fontAlgn="t"/>
            <a:r>
              <a:rPr lang="ru-RU" sz="3200" dirty="0" smtClean="0">
                <a:latin typeface="Bahnschrift" pitchFamily="34" charset="0"/>
                <a:cs typeface="Times New Roman" panose="02020603050405020304" pitchFamily="18" charset="0"/>
              </a:rPr>
              <a:t>Астматические приступы. Если учитывать небольшой возраст курильщика, то его легкие просто не готовы к нагрузке от вдыхаемого пара. Приступ астмы – удушье, нехватка воздуха для вдоха или недостаточность сил для выдоха, связанное с сужением сосудов и спазмом в бронхах.</a:t>
            </a:r>
          </a:p>
          <a:p>
            <a:pPr marL="64008" indent="0" algn="just" fontAlgn="t">
              <a:buNone/>
            </a:pPr>
            <a:endParaRPr lang="ru-RU" sz="3200" dirty="0" smtClean="0">
              <a:latin typeface="Bahnschrift" pitchFamily="34" charset="0"/>
              <a:cs typeface="Times New Roman" panose="02020603050405020304" pitchFamily="18" charset="0"/>
            </a:endParaRPr>
          </a:p>
          <a:p>
            <a:pPr algn="just" fontAlgn="t"/>
            <a:r>
              <a:rPr lang="ru-RU" sz="3200" dirty="0" smtClean="0">
                <a:latin typeface="Bahnschrift" pitchFamily="34" charset="0"/>
                <a:cs typeface="Times New Roman" panose="02020603050405020304" pitchFamily="18" charset="0"/>
              </a:rPr>
              <a:t>Главной, и самой страшной, опасностью от использования электронной сигареты подростками является, толчок к развитию онкологии</a:t>
            </a:r>
            <a:endParaRPr lang="ru-RU" sz="3200" dirty="0" smtClean="0">
              <a:latin typeface="Bahnschrift" pitchFamily="34" charset="0"/>
            </a:endParaRPr>
          </a:p>
          <a:p>
            <a:endParaRPr lang="ru-RU" dirty="0"/>
          </a:p>
        </p:txBody>
      </p:sp>
      <p:pic>
        <p:nvPicPr>
          <p:cNvPr id="22532" name="Picture 4" descr="https://fb.ru/misc/i/gallery/47518/235399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85852" y="5072074"/>
            <a:ext cx="1928826" cy="157163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2534" name="Picture 6" descr="https://thumbs.dreamstime.com/z/%D0%BF%D0%BE%D0%B6%D0%B8%D0%BB%D0%B0%D1%8F-%D0%B6%D0%B5%D0%BD%D1%89%D0%B8%D0%BD%D0%B0-%D0%BE%D0%B3%D1%80%D0%B0%D0%BD%D0%B8%D1%87%D0%B8%D0%B2%D0%B0%D1%8F-%D0%B8-%D0%B4%D0%B5%D1%80%D0%B6%D0%B0-%D0%B1%D1%80%D1%8B%D0%B7%D0%B3-%D0%B0%D1%81%D1%82%D0%BC%D1%8B-10023480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6248" y="5143512"/>
            <a:ext cx="3857652" cy="150017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962</TotalTime>
  <Words>1022</Words>
  <Application>Microsoft Office PowerPoint</Application>
  <PresentationFormat>Экран (4:3)</PresentationFormat>
  <Paragraphs>93</Paragraphs>
  <Slides>23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6" baseType="lpstr">
      <vt:lpstr>Microsoft YaHei</vt:lpstr>
      <vt:lpstr>-apple-system</vt:lpstr>
      <vt:lpstr>Arial</vt:lpstr>
      <vt:lpstr>Bahnschrift</vt:lpstr>
      <vt:lpstr>Bahnschrift SemiBold</vt:lpstr>
      <vt:lpstr>Calibri</vt:lpstr>
      <vt:lpstr>Century Gothic</vt:lpstr>
      <vt:lpstr>Corbel</vt:lpstr>
      <vt:lpstr>Tahoma</vt:lpstr>
      <vt:lpstr>Times New Roman</vt:lpstr>
      <vt:lpstr>Verdana</vt:lpstr>
      <vt:lpstr>Wingdings 2</vt:lpstr>
      <vt:lpstr>Яркая</vt:lpstr>
      <vt:lpstr>Презентация PowerPoint</vt:lpstr>
      <vt:lpstr>Презентация PowerPoint</vt:lpstr>
      <vt:lpstr>Понятие вейпа и вейпинга</vt:lpstr>
      <vt:lpstr>Особенности электронных сигарет</vt:lpstr>
      <vt:lpstr>Презентация PowerPoint</vt:lpstr>
      <vt:lpstr>История электронных сигарет</vt:lpstr>
      <vt:lpstr>Презентация PowerPoint</vt:lpstr>
      <vt:lpstr>Вред от курения вейпа</vt:lpstr>
      <vt:lpstr>Презентация PowerPoint</vt:lpstr>
      <vt:lpstr>Презентация PowerPoint</vt:lpstr>
      <vt:lpstr>Презентация PowerPoint</vt:lpstr>
      <vt:lpstr>Пример из жизненной ситуации</vt:lpstr>
      <vt:lpstr>Презентация PowerPoint</vt:lpstr>
      <vt:lpstr>Презентация PowerPoint</vt:lpstr>
      <vt:lpstr>Запреты на использование вейпов</vt:lpstr>
      <vt:lpstr>Презентация PowerPoint</vt:lpstr>
      <vt:lpstr>Юридическая ответственность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«Вейпинг и курение Вред курения электронных сигарет»</dc:title>
  <dc:creator>Пользователь Windows</dc:creator>
  <cp:lastModifiedBy>Борис</cp:lastModifiedBy>
  <cp:revision>46</cp:revision>
  <dcterms:created xsi:type="dcterms:W3CDTF">2021-11-28T16:48:38Z</dcterms:created>
  <dcterms:modified xsi:type="dcterms:W3CDTF">2023-05-26T11:02:19Z</dcterms:modified>
</cp:coreProperties>
</file>